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7" r:id="rId3"/>
  </p:sldIdLst>
  <p:sldSz cx="6858000" cy="9906000" type="A4"/>
  <p:notesSz cx="6799263"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50" autoAdjust="0"/>
    <p:restoredTop sz="94660"/>
  </p:normalViewPr>
  <p:slideViewPr>
    <p:cSldViewPr snapToGrid="0">
      <p:cViewPr>
        <p:scale>
          <a:sx n="100" d="100"/>
          <a:sy n="100" d="100"/>
        </p:scale>
        <p:origin x="1104" y="-24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6350" y="-12231"/>
            <a:ext cx="6877353" cy="9930462"/>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847947" y="3473216"/>
            <a:ext cx="4370039" cy="2377992"/>
          </a:xfrm>
        </p:spPr>
        <p:txBody>
          <a:bodyPr anchor="b">
            <a:noAutofit/>
          </a:bodyPr>
          <a:lstStyle>
            <a:lvl1pPr algn="r">
              <a:defRPr sz="405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847947" y="5851205"/>
            <a:ext cx="4370039" cy="1584410"/>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45F109D-3A85-4076-ACEE-1FDE3C974C00}" type="datetimeFigureOut">
              <a:rPr kumimoji="1" lang="ja-JP" altLang="en-US" smtClean="0"/>
              <a:t>2023/9/11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F17BF1-DA55-4B7F-9B05-72684A923FFD}" type="slidenum">
              <a:rPr kumimoji="1" lang="ja-JP" altLang="en-US" smtClean="0"/>
              <a:t>‹#›</a:t>
            </a:fld>
            <a:endParaRPr kumimoji="1" lang="ja-JP" altLang="en-US"/>
          </a:p>
        </p:txBody>
      </p:sp>
    </p:spTree>
    <p:extLst>
      <p:ext uri="{BB962C8B-B14F-4D97-AF65-F5344CB8AC3E}">
        <p14:creationId xmlns:p14="http://schemas.microsoft.com/office/powerpoint/2010/main" val="1328932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457200" y="880533"/>
            <a:ext cx="4760786" cy="4916311"/>
          </a:xfrm>
        </p:spPr>
        <p:txBody>
          <a:bodyPr anchor="ctr">
            <a:normAutofit/>
          </a:bodyPr>
          <a:lstStyle>
            <a:lvl1pPr algn="l">
              <a:defRPr sz="33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57200" y="6457245"/>
            <a:ext cx="4760786" cy="2269167"/>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45F109D-3A85-4076-ACEE-1FDE3C974C00}" type="datetimeFigureOut">
              <a:rPr kumimoji="1" lang="ja-JP" altLang="en-US" smtClean="0"/>
              <a:t>2023/9/11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F17BF1-DA55-4B7F-9B05-72684A923FFD}" type="slidenum">
              <a:rPr kumimoji="1" lang="ja-JP" altLang="en-US" smtClean="0"/>
              <a:t>‹#›</a:t>
            </a:fld>
            <a:endParaRPr kumimoji="1" lang="ja-JP" altLang="en-US"/>
          </a:p>
        </p:txBody>
      </p:sp>
    </p:spTree>
    <p:extLst>
      <p:ext uri="{BB962C8B-B14F-4D97-AF65-F5344CB8AC3E}">
        <p14:creationId xmlns:p14="http://schemas.microsoft.com/office/powerpoint/2010/main" val="3119394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581164" y="880533"/>
            <a:ext cx="4554137" cy="4365978"/>
          </a:xfrm>
        </p:spPr>
        <p:txBody>
          <a:bodyPr anchor="ctr">
            <a:normAutofit/>
          </a:bodyPr>
          <a:lstStyle>
            <a:lvl1pPr algn="l">
              <a:defRPr sz="33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825806" y="5246511"/>
            <a:ext cx="4064853" cy="550333"/>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457199" y="6457245"/>
            <a:ext cx="4760786" cy="2269167"/>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45F109D-3A85-4076-ACEE-1FDE3C974C00}" type="datetimeFigureOut">
              <a:rPr kumimoji="1" lang="ja-JP" altLang="en-US" smtClean="0"/>
              <a:t>2023/9/11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F17BF1-DA55-4B7F-9B05-72684A923FFD}" type="slidenum">
              <a:rPr kumimoji="1" lang="ja-JP" altLang="en-US" smtClean="0"/>
              <a:t>‹#›</a:t>
            </a:fld>
            <a:endParaRPr kumimoji="1" lang="ja-JP" altLang="en-US"/>
          </a:p>
        </p:txBody>
      </p:sp>
      <p:sp>
        <p:nvSpPr>
          <p:cNvPr id="24" name="TextBox 23"/>
          <p:cNvSpPr txBox="1"/>
          <p:nvPr/>
        </p:nvSpPr>
        <p:spPr>
          <a:xfrm>
            <a:off x="362034" y="1141657"/>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5060775" y="4169470"/>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980998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457199" y="2790649"/>
            <a:ext cx="4760786" cy="3748998"/>
          </a:xfrm>
        </p:spPr>
        <p:txBody>
          <a:bodyPr anchor="b">
            <a:normAutofit/>
          </a:bodyPr>
          <a:lstStyle>
            <a:lvl1pPr algn="l">
              <a:defRPr sz="33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57199" y="6539647"/>
            <a:ext cx="4760786" cy="2186765"/>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45F109D-3A85-4076-ACEE-1FDE3C974C00}" type="datetimeFigureOut">
              <a:rPr kumimoji="1" lang="ja-JP" altLang="en-US" smtClean="0"/>
              <a:t>2023/9/11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F17BF1-DA55-4B7F-9B05-72684A923FFD}" type="slidenum">
              <a:rPr kumimoji="1" lang="ja-JP" altLang="en-US" smtClean="0"/>
              <a:t>‹#›</a:t>
            </a:fld>
            <a:endParaRPr kumimoji="1" lang="ja-JP" altLang="en-US"/>
          </a:p>
        </p:txBody>
      </p:sp>
    </p:spTree>
    <p:extLst>
      <p:ext uri="{BB962C8B-B14F-4D97-AF65-F5344CB8AC3E}">
        <p14:creationId xmlns:p14="http://schemas.microsoft.com/office/powerpoint/2010/main" val="14150844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581164" y="880533"/>
            <a:ext cx="4554137" cy="4365978"/>
          </a:xfrm>
        </p:spPr>
        <p:txBody>
          <a:bodyPr anchor="ctr">
            <a:normAutofit/>
          </a:bodyPr>
          <a:lstStyle>
            <a:lvl1pPr algn="l">
              <a:defRPr sz="33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457198" y="5796844"/>
            <a:ext cx="4760787" cy="742803"/>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457199" y="6539647"/>
            <a:ext cx="4760786" cy="2186765"/>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45F109D-3A85-4076-ACEE-1FDE3C974C00}" type="datetimeFigureOut">
              <a:rPr kumimoji="1" lang="ja-JP" altLang="en-US" smtClean="0"/>
              <a:t>2023/9/11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F17BF1-DA55-4B7F-9B05-72684A923FFD}" type="slidenum">
              <a:rPr kumimoji="1" lang="ja-JP" altLang="en-US" smtClean="0"/>
              <a:t>‹#›</a:t>
            </a:fld>
            <a:endParaRPr kumimoji="1" lang="ja-JP" altLang="en-US"/>
          </a:p>
        </p:txBody>
      </p:sp>
      <p:sp>
        <p:nvSpPr>
          <p:cNvPr id="24" name="TextBox 23"/>
          <p:cNvSpPr txBox="1"/>
          <p:nvPr/>
        </p:nvSpPr>
        <p:spPr>
          <a:xfrm>
            <a:off x="362034" y="1141657"/>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5060775" y="4169470"/>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971237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461886" y="880533"/>
            <a:ext cx="4756099" cy="4365978"/>
          </a:xfrm>
        </p:spPr>
        <p:txBody>
          <a:bodyPr anchor="ctr">
            <a:normAutofit/>
          </a:bodyPr>
          <a:lstStyle>
            <a:lvl1pPr algn="l">
              <a:defRPr sz="33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457198" y="5796844"/>
            <a:ext cx="4760787" cy="742803"/>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457199" y="6539647"/>
            <a:ext cx="4760786" cy="2186765"/>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45F109D-3A85-4076-ACEE-1FDE3C974C00}" type="datetimeFigureOut">
              <a:rPr kumimoji="1" lang="ja-JP" altLang="en-US" smtClean="0"/>
              <a:t>2023/9/11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F17BF1-DA55-4B7F-9B05-72684A923FFD}" type="slidenum">
              <a:rPr kumimoji="1" lang="ja-JP" altLang="en-US" smtClean="0"/>
              <a:t>‹#›</a:t>
            </a:fld>
            <a:endParaRPr kumimoji="1" lang="ja-JP" altLang="en-US"/>
          </a:p>
        </p:txBody>
      </p:sp>
    </p:spTree>
    <p:extLst>
      <p:ext uri="{BB962C8B-B14F-4D97-AF65-F5344CB8AC3E}">
        <p14:creationId xmlns:p14="http://schemas.microsoft.com/office/powerpoint/2010/main" val="13514829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45F109D-3A85-4076-ACEE-1FDE3C974C00}" type="datetimeFigureOut">
              <a:rPr kumimoji="1" lang="ja-JP" altLang="en-US" smtClean="0"/>
              <a:t>2023/9/11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F17BF1-DA55-4B7F-9B05-72684A923FFD}" type="slidenum">
              <a:rPr kumimoji="1" lang="ja-JP" altLang="en-US" smtClean="0"/>
              <a:t>‹#›</a:t>
            </a:fld>
            <a:endParaRPr kumimoji="1" lang="ja-JP" altLang="en-US"/>
          </a:p>
        </p:txBody>
      </p:sp>
    </p:spTree>
    <p:extLst>
      <p:ext uri="{BB962C8B-B14F-4D97-AF65-F5344CB8AC3E}">
        <p14:creationId xmlns:p14="http://schemas.microsoft.com/office/powerpoint/2010/main" val="16353829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82984" y="880534"/>
            <a:ext cx="734109" cy="7585429"/>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57199" y="880534"/>
            <a:ext cx="3896270" cy="758542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45F109D-3A85-4076-ACEE-1FDE3C974C00}" type="datetimeFigureOut">
              <a:rPr kumimoji="1" lang="ja-JP" altLang="en-US" smtClean="0"/>
              <a:t>2023/9/11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F17BF1-DA55-4B7F-9B05-72684A923FFD}" type="slidenum">
              <a:rPr kumimoji="1" lang="ja-JP" altLang="en-US" smtClean="0"/>
              <a:t>‹#›</a:t>
            </a:fld>
            <a:endParaRPr kumimoji="1" lang="ja-JP" altLang="en-US"/>
          </a:p>
        </p:txBody>
      </p:sp>
    </p:spTree>
    <p:extLst>
      <p:ext uri="{BB962C8B-B14F-4D97-AF65-F5344CB8AC3E}">
        <p14:creationId xmlns:p14="http://schemas.microsoft.com/office/powerpoint/2010/main" val="3547276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45F109D-3A85-4076-ACEE-1FDE3C974C00}" type="datetimeFigureOut">
              <a:rPr kumimoji="1" lang="ja-JP" altLang="en-US" smtClean="0"/>
              <a:t>2023/9/11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F17BF1-DA55-4B7F-9B05-72684A923FFD}" type="slidenum">
              <a:rPr kumimoji="1" lang="ja-JP" altLang="en-US" smtClean="0"/>
              <a:t>‹#›</a:t>
            </a:fld>
            <a:endParaRPr kumimoji="1" lang="ja-JP" altLang="en-US"/>
          </a:p>
        </p:txBody>
      </p:sp>
    </p:spTree>
    <p:extLst>
      <p:ext uri="{BB962C8B-B14F-4D97-AF65-F5344CB8AC3E}">
        <p14:creationId xmlns:p14="http://schemas.microsoft.com/office/powerpoint/2010/main" val="519094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57199" y="3901254"/>
            <a:ext cx="4760786" cy="2638395"/>
          </a:xfrm>
        </p:spPr>
        <p:txBody>
          <a:bodyPr anchor="b"/>
          <a:lstStyle>
            <a:lvl1pPr algn="l">
              <a:defRPr sz="3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57199" y="6539647"/>
            <a:ext cx="4760786" cy="12428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45F109D-3A85-4076-ACEE-1FDE3C974C00}" type="datetimeFigureOut">
              <a:rPr kumimoji="1" lang="ja-JP" altLang="en-US" smtClean="0"/>
              <a:t>2023/9/11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F17BF1-DA55-4B7F-9B05-72684A923FFD}" type="slidenum">
              <a:rPr kumimoji="1" lang="ja-JP" altLang="en-US" smtClean="0"/>
              <a:t>‹#›</a:t>
            </a:fld>
            <a:endParaRPr kumimoji="1" lang="ja-JP" altLang="en-US"/>
          </a:p>
        </p:txBody>
      </p:sp>
    </p:spTree>
    <p:extLst>
      <p:ext uri="{BB962C8B-B14F-4D97-AF65-F5344CB8AC3E}">
        <p14:creationId xmlns:p14="http://schemas.microsoft.com/office/powerpoint/2010/main" val="2965009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880533"/>
            <a:ext cx="4760786" cy="1907822"/>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57200" y="3120851"/>
            <a:ext cx="2316082" cy="5605560"/>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2901903" y="3120853"/>
            <a:ext cx="2316083" cy="5605561"/>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45F109D-3A85-4076-ACEE-1FDE3C974C00}" type="datetimeFigureOut">
              <a:rPr kumimoji="1" lang="ja-JP" altLang="en-US" smtClean="0"/>
              <a:t>2023/9/11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6F17BF1-DA55-4B7F-9B05-72684A923FFD}" type="slidenum">
              <a:rPr kumimoji="1" lang="ja-JP" altLang="en-US" smtClean="0"/>
              <a:t>‹#›</a:t>
            </a:fld>
            <a:endParaRPr kumimoji="1" lang="ja-JP" altLang="en-US"/>
          </a:p>
        </p:txBody>
      </p:sp>
    </p:spTree>
    <p:extLst>
      <p:ext uri="{BB962C8B-B14F-4D97-AF65-F5344CB8AC3E}">
        <p14:creationId xmlns:p14="http://schemas.microsoft.com/office/powerpoint/2010/main" val="2655447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880533"/>
            <a:ext cx="4760785" cy="1907822"/>
          </a:xfrm>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57199" y="3121420"/>
            <a:ext cx="2318004" cy="832378"/>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57199" y="3953801"/>
            <a:ext cx="2318004" cy="4772613"/>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2899980" y="3121420"/>
            <a:ext cx="2318004" cy="832378"/>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2899980" y="3953801"/>
            <a:ext cx="2318004" cy="4772613"/>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45F109D-3A85-4076-ACEE-1FDE3C974C00}" type="datetimeFigureOut">
              <a:rPr kumimoji="1" lang="ja-JP" altLang="en-US" smtClean="0"/>
              <a:t>2023/9/11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6F17BF1-DA55-4B7F-9B05-72684A923FFD}" type="slidenum">
              <a:rPr kumimoji="1" lang="ja-JP" altLang="en-US" smtClean="0"/>
              <a:t>‹#›</a:t>
            </a:fld>
            <a:endParaRPr kumimoji="1" lang="ja-JP" altLang="en-US"/>
          </a:p>
        </p:txBody>
      </p:sp>
    </p:spTree>
    <p:extLst>
      <p:ext uri="{BB962C8B-B14F-4D97-AF65-F5344CB8AC3E}">
        <p14:creationId xmlns:p14="http://schemas.microsoft.com/office/powerpoint/2010/main" val="790494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457199" y="880533"/>
            <a:ext cx="4760786" cy="1907822"/>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45F109D-3A85-4076-ACEE-1FDE3C974C00}" type="datetimeFigureOut">
              <a:rPr kumimoji="1" lang="ja-JP" altLang="en-US" smtClean="0"/>
              <a:t>2023/9/11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6F17BF1-DA55-4B7F-9B05-72684A923FFD}" type="slidenum">
              <a:rPr kumimoji="1" lang="ja-JP" altLang="en-US" smtClean="0"/>
              <a:t>‹#›</a:t>
            </a:fld>
            <a:endParaRPr kumimoji="1" lang="ja-JP" altLang="en-US"/>
          </a:p>
        </p:txBody>
      </p:sp>
    </p:spTree>
    <p:extLst>
      <p:ext uri="{BB962C8B-B14F-4D97-AF65-F5344CB8AC3E}">
        <p14:creationId xmlns:p14="http://schemas.microsoft.com/office/powerpoint/2010/main" val="317108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5F109D-3A85-4076-ACEE-1FDE3C974C00}" type="datetimeFigureOut">
              <a:rPr kumimoji="1" lang="ja-JP" altLang="en-US" smtClean="0"/>
              <a:t>2023/9/11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6F17BF1-DA55-4B7F-9B05-72684A923FFD}" type="slidenum">
              <a:rPr kumimoji="1" lang="ja-JP" altLang="en-US" smtClean="0"/>
              <a:t>‹#›</a:t>
            </a:fld>
            <a:endParaRPr kumimoji="1" lang="ja-JP" altLang="en-US"/>
          </a:p>
        </p:txBody>
      </p:sp>
    </p:spTree>
    <p:extLst>
      <p:ext uri="{BB962C8B-B14F-4D97-AF65-F5344CB8AC3E}">
        <p14:creationId xmlns:p14="http://schemas.microsoft.com/office/powerpoint/2010/main" val="205365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199" y="2164650"/>
            <a:ext cx="2092637" cy="1846673"/>
          </a:xfrm>
        </p:spPr>
        <p:txBody>
          <a:bodyPr anchor="b">
            <a:normAutofit/>
          </a:bodyPr>
          <a:lstStyle>
            <a:lvl1pPr>
              <a:defRPr sz="1500"/>
            </a:lvl1pPr>
          </a:lstStyle>
          <a:p>
            <a:r>
              <a:rPr lang="ja-JP" altLang="en-US"/>
              <a:t>マスター タイトルの書式設定</a:t>
            </a:r>
            <a:endParaRPr lang="en-US" dirty="0"/>
          </a:p>
        </p:txBody>
      </p:sp>
      <p:sp>
        <p:nvSpPr>
          <p:cNvPr id="3" name="Content Placeholder 2"/>
          <p:cNvSpPr>
            <a:spLocks noGrp="1"/>
          </p:cNvSpPr>
          <p:nvPr>
            <p:ph idx="1"/>
          </p:nvPr>
        </p:nvSpPr>
        <p:spPr>
          <a:xfrm>
            <a:off x="2678456" y="743781"/>
            <a:ext cx="2539528" cy="7982631"/>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199" y="4011323"/>
            <a:ext cx="2092637" cy="3733093"/>
          </a:xfrm>
        </p:spPr>
        <p:txBody>
          <a:bodyPr>
            <a:normAutofit/>
          </a:bodyPr>
          <a:lstStyle>
            <a:lvl1pPr marL="0" indent="0">
              <a:buNone/>
              <a:defRPr sz="105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45F109D-3A85-4076-ACEE-1FDE3C974C00}" type="datetimeFigureOut">
              <a:rPr kumimoji="1" lang="ja-JP" altLang="en-US" smtClean="0"/>
              <a:t>2023/9/11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6F17BF1-DA55-4B7F-9B05-72684A923FFD}" type="slidenum">
              <a:rPr kumimoji="1" lang="ja-JP" altLang="en-US" smtClean="0"/>
              <a:t>‹#›</a:t>
            </a:fld>
            <a:endParaRPr kumimoji="1" lang="ja-JP" altLang="en-US"/>
          </a:p>
        </p:txBody>
      </p:sp>
    </p:spTree>
    <p:extLst>
      <p:ext uri="{BB962C8B-B14F-4D97-AF65-F5344CB8AC3E}">
        <p14:creationId xmlns:p14="http://schemas.microsoft.com/office/powerpoint/2010/main" val="3698031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57199" y="6934200"/>
            <a:ext cx="4760786" cy="818622"/>
          </a:xfrm>
        </p:spPr>
        <p:txBody>
          <a:bodyPr anchor="b">
            <a:normAutofit/>
          </a:bodyPr>
          <a:lstStyle>
            <a:lvl1pPr algn="l">
              <a:defRPr sz="18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57199" y="880533"/>
            <a:ext cx="4760786" cy="5554926"/>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ja-JP" altLang="en-US"/>
              <a:t>図を追加</a:t>
            </a:r>
            <a:endParaRPr lang="en-US" dirty="0"/>
          </a:p>
        </p:txBody>
      </p:sp>
      <p:sp>
        <p:nvSpPr>
          <p:cNvPr id="4" name="Text Placeholder 3"/>
          <p:cNvSpPr>
            <a:spLocks noGrp="1"/>
          </p:cNvSpPr>
          <p:nvPr>
            <p:ph type="body" sz="half" idx="2"/>
          </p:nvPr>
        </p:nvSpPr>
        <p:spPr>
          <a:xfrm>
            <a:off x="457199" y="7752822"/>
            <a:ext cx="4760786" cy="973590"/>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45F109D-3A85-4076-ACEE-1FDE3C974C00}" type="datetimeFigureOut">
              <a:rPr kumimoji="1" lang="ja-JP" altLang="en-US" smtClean="0"/>
              <a:t>2023/9/11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6F17BF1-DA55-4B7F-9B05-72684A923FFD}" type="slidenum">
              <a:rPr kumimoji="1" lang="ja-JP" altLang="en-US" smtClean="0"/>
              <a:t>‹#›</a:t>
            </a:fld>
            <a:endParaRPr kumimoji="1" lang="ja-JP" altLang="en-US"/>
          </a:p>
        </p:txBody>
      </p:sp>
    </p:spTree>
    <p:extLst>
      <p:ext uri="{BB962C8B-B14F-4D97-AF65-F5344CB8AC3E}">
        <p14:creationId xmlns:p14="http://schemas.microsoft.com/office/powerpoint/2010/main" val="523535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6350" y="-12231"/>
            <a:ext cx="6877354" cy="9930462"/>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457200" y="880533"/>
            <a:ext cx="4760785" cy="1907822"/>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57199" y="3120853"/>
            <a:ext cx="4760786" cy="5605561"/>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053944" y="8726414"/>
            <a:ext cx="513099"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645F109D-3A85-4076-ACEE-1FDE3C974C00}" type="datetimeFigureOut">
              <a:rPr kumimoji="1" lang="ja-JP" altLang="en-US" smtClean="0"/>
              <a:t>2023/9/11</a:t>
            </a:fld>
            <a:endParaRPr kumimoji="1" lang="ja-JP" altLang="en-US"/>
          </a:p>
        </p:txBody>
      </p:sp>
      <p:sp>
        <p:nvSpPr>
          <p:cNvPr id="5" name="Footer Placeholder 4"/>
          <p:cNvSpPr>
            <a:spLocks noGrp="1"/>
          </p:cNvSpPr>
          <p:nvPr>
            <p:ph type="ftr" sz="quarter" idx="3"/>
          </p:nvPr>
        </p:nvSpPr>
        <p:spPr>
          <a:xfrm>
            <a:off x="457200" y="8726414"/>
            <a:ext cx="3467230" cy="527403"/>
          </a:xfrm>
          <a:prstGeom prst="rect">
            <a:avLst/>
          </a:prstGeom>
        </p:spPr>
        <p:txBody>
          <a:bodyPr vert="horz" lIns="91440" tIns="45720" rIns="91440" bIns="45720" rtlCol="0" anchor="ctr"/>
          <a:lstStyle>
            <a:lvl1pPr algn="l">
              <a:defRPr sz="675">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33507" y="8726414"/>
            <a:ext cx="384479" cy="527403"/>
          </a:xfrm>
          <a:prstGeom prst="rect">
            <a:avLst/>
          </a:prstGeom>
        </p:spPr>
        <p:txBody>
          <a:bodyPr vert="horz" lIns="91440" tIns="45720" rIns="91440" bIns="45720" rtlCol="0" anchor="ctr"/>
          <a:lstStyle>
            <a:lvl1pPr algn="r">
              <a:defRPr sz="675">
                <a:solidFill>
                  <a:schemeClr val="accent1"/>
                </a:solidFill>
              </a:defRPr>
            </a:lvl1pPr>
          </a:lstStyle>
          <a:p>
            <a:fld id="{16F17BF1-DA55-4B7F-9B05-72684A923FFD}" type="slidenum">
              <a:rPr kumimoji="1" lang="ja-JP" altLang="en-US" smtClean="0"/>
              <a:t>‹#›</a:t>
            </a:fld>
            <a:endParaRPr kumimoji="1" lang="ja-JP" altLang="en-US"/>
          </a:p>
        </p:txBody>
      </p:sp>
    </p:spTree>
    <p:extLst>
      <p:ext uri="{BB962C8B-B14F-4D97-AF65-F5344CB8AC3E}">
        <p14:creationId xmlns:p14="http://schemas.microsoft.com/office/powerpoint/2010/main" val="1715101050"/>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342900" rtl="0" eaLnBrk="1" latinLnBrk="0" hangingPunct="1">
        <a:spcBef>
          <a:spcPct val="0"/>
        </a:spcBef>
        <a:buNone/>
        <a:defRPr kumimoji="1" sz="27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kumimoji="1"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kumimoji="1"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kumimoji="1"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kumimoji="1"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kumimoji="1"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kumimoji="1"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kumimoji="1"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kumimoji="1"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kumimoji="1" sz="1350" kern="1200">
          <a:solidFill>
            <a:schemeClr val="tx1"/>
          </a:solidFill>
          <a:latin typeface="+mn-lt"/>
          <a:ea typeface="+mn-ea"/>
          <a:cs typeface="+mn-cs"/>
        </a:defRPr>
      </a:lvl1pPr>
      <a:lvl2pPr marL="342900" algn="l" defTabSz="342900" rtl="0" eaLnBrk="1" latinLnBrk="0" hangingPunct="1">
        <a:defRPr kumimoji="1" sz="1350" kern="1200">
          <a:solidFill>
            <a:schemeClr val="tx1"/>
          </a:solidFill>
          <a:latin typeface="+mn-lt"/>
          <a:ea typeface="+mn-ea"/>
          <a:cs typeface="+mn-cs"/>
        </a:defRPr>
      </a:lvl2pPr>
      <a:lvl3pPr marL="685800" algn="l" defTabSz="342900" rtl="0" eaLnBrk="1" latinLnBrk="0" hangingPunct="1">
        <a:defRPr kumimoji="1" sz="1350" kern="1200">
          <a:solidFill>
            <a:schemeClr val="tx1"/>
          </a:solidFill>
          <a:latin typeface="+mn-lt"/>
          <a:ea typeface="+mn-ea"/>
          <a:cs typeface="+mn-cs"/>
        </a:defRPr>
      </a:lvl3pPr>
      <a:lvl4pPr marL="1028700" algn="l" defTabSz="342900" rtl="0" eaLnBrk="1" latinLnBrk="0" hangingPunct="1">
        <a:defRPr kumimoji="1" sz="1350" kern="1200">
          <a:solidFill>
            <a:schemeClr val="tx1"/>
          </a:solidFill>
          <a:latin typeface="+mn-lt"/>
          <a:ea typeface="+mn-ea"/>
          <a:cs typeface="+mn-cs"/>
        </a:defRPr>
      </a:lvl4pPr>
      <a:lvl5pPr marL="1371600" algn="l" defTabSz="342900" rtl="0" eaLnBrk="1" latinLnBrk="0" hangingPunct="1">
        <a:defRPr kumimoji="1" sz="1350" kern="1200">
          <a:solidFill>
            <a:schemeClr val="tx1"/>
          </a:solidFill>
          <a:latin typeface="+mn-lt"/>
          <a:ea typeface="+mn-ea"/>
          <a:cs typeface="+mn-cs"/>
        </a:defRPr>
      </a:lvl5pPr>
      <a:lvl6pPr marL="1714500" algn="l" defTabSz="342900" rtl="0" eaLnBrk="1" latinLnBrk="0" hangingPunct="1">
        <a:defRPr kumimoji="1" sz="1350" kern="1200">
          <a:solidFill>
            <a:schemeClr val="tx1"/>
          </a:solidFill>
          <a:latin typeface="+mn-lt"/>
          <a:ea typeface="+mn-ea"/>
          <a:cs typeface="+mn-cs"/>
        </a:defRPr>
      </a:lvl6pPr>
      <a:lvl7pPr marL="2057400" algn="l" defTabSz="342900" rtl="0" eaLnBrk="1" latinLnBrk="0" hangingPunct="1">
        <a:defRPr kumimoji="1" sz="1350" kern="1200">
          <a:solidFill>
            <a:schemeClr val="tx1"/>
          </a:solidFill>
          <a:latin typeface="+mn-lt"/>
          <a:ea typeface="+mn-ea"/>
          <a:cs typeface="+mn-cs"/>
        </a:defRPr>
      </a:lvl7pPr>
      <a:lvl8pPr marL="2400300" algn="l" defTabSz="342900" rtl="0" eaLnBrk="1" latinLnBrk="0" hangingPunct="1">
        <a:defRPr kumimoji="1" sz="1350" kern="1200">
          <a:solidFill>
            <a:schemeClr val="tx1"/>
          </a:solidFill>
          <a:latin typeface="+mn-lt"/>
          <a:ea typeface="+mn-ea"/>
          <a:cs typeface="+mn-cs"/>
        </a:defRPr>
      </a:lvl8pPr>
      <a:lvl9pPr marL="2743200" algn="l" defTabSz="3429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図 15"/>
          <p:cNvPicPr>
            <a:picLocks noChangeAspect="1"/>
          </p:cNvPicPr>
          <p:nvPr/>
        </p:nvPicPr>
        <p:blipFill>
          <a:blip r:embed="rId2"/>
          <a:stretch>
            <a:fillRect/>
          </a:stretch>
        </p:blipFill>
        <p:spPr>
          <a:xfrm>
            <a:off x="2090892" y="641822"/>
            <a:ext cx="4645605" cy="3958731"/>
          </a:xfrm>
          <a:prstGeom prst="ellipse">
            <a:avLst/>
          </a:prstGeom>
        </p:spPr>
      </p:pic>
      <p:sp>
        <p:nvSpPr>
          <p:cNvPr id="21" name="横巻き 20"/>
          <p:cNvSpPr/>
          <p:nvPr/>
        </p:nvSpPr>
        <p:spPr>
          <a:xfrm>
            <a:off x="126041" y="571462"/>
            <a:ext cx="3040278" cy="2714497"/>
          </a:xfrm>
          <a:prstGeom prst="horizontalScroll">
            <a:avLst/>
          </a:prstGeom>
          <a:solidFill>
            <a:schemeClr val="bg1"/>
          </a:solidFill>
          <a:ln w="762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1791" tIns="20896" rIns="41791" bIns="20896" numCol="1" spcCol="0" rtlCol="0" fromWordArt="0" anchor="ctr" anchorCtr="0" forceAA="0" compatLnSpc="1">
            <a:prstTxWarp prst="textNoShape">
              <a:avLst/>
            </a:prstTxWarp>
            <a:noAutofit/>
          </a:bodyPr>
          <a:lstStyle/>
          <a:p>
            <a:pPr algn="ctr"/>
            <a:endParaRPr lang="ja-JP" altLang="en-US" sz="823"/>
          </a:p>
        </p:txBody>
      </p:sp>
      <p:sp>
        <p:nvSpPr>
          <p:cNvPr id="7" name="テキスト ボックス 6"/>
          <p:cNvSpPr txBox="1"/>
          <p:nvPr/>
        </p:nvSpPr>
        <p:spPr>
          <a:xfrm>
            <a:off x="997844" y="91024"/>
            <a:ext cx="5163713" cy="461665"/>
          </a:xfrm>
          <a:prstGeom prst="rect">
            <a:avLst/>
          </a:prstGeom>
          <a:noFill/>
        </p:spPr>
        <p:txBody>
          <a:bodyPr wrap="square" rtlCol="0">
            <a:spAutoFit/>
          </a:bodyPr>
          <a:lstStyle/>
          <a:p>
            <a:r>
              <a:rPr lang="ja-JP" altLang="en-US" sz="2400" dirty="0">
                <a:ln>
                  <a:solidFill>
                    <a:srgbClr val="00B050"/>
                  </a:solidFill>
                </a:ln>
                <a:solidFill>
                  <a:schemeClr val="bg1"/>
                </a:solidFill>
                <a:latin typeface="HGP創英角ﾎﾟｯﾌﾟ体" panose="040B0A00000000000000" pitchFamily="50" charset="-128"/>
                <a:ea typeface="HGP創英角ﾎﾟｯﾌﾟ体" panose="040B0A00000000000000" pitchFamily="50" charset="-128"/>
              </a:rPr>
              <a:t>甲斐・八ケ岳の秋の紅葉を満喫する旅</a:t>
            </a:r>
            <a:endParaRPr lang="ja-JP" altLang="en-US" sz="2400"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8" name="テキスト ボックス 7"/>
          <p:cNvSpPr txBox="1"/>
          <p:nvPr/>
        </p:nvSpPr>
        <p:spPr>
          <a:xfrm>
            <a:off x="518393" y="1569798"/>
            <a:ext cx="1678160" cy="707886"/>
          </a:xfrm>
          <a:prstGeom prst="rect">
            <a:avLst/>
          </a:prstGeom>
          <a:noFill/>
        </p:spPr>
        <p:txBody>
          <a:bodyPr wrap="square" rtlCol="0">
            <a:spAutoFit/>
            <a:scene3d>
              <a:camera prst="obliqueBottomRight"/>
              <a:lightRig rig="threePt" dir="t"/>
            </a:scene3d>
            <a:sp3d extrusionH="57150">
              <a:bevelT w="57150" h="38100" prst="hardEdge"/>
            </a:sp3d>
          </a:bodyPr>
          <a:lstStyle/>
          <a:p>
            <a:r>
              <a:rPr lang="ja-JP" altLang="en-US" sz="4000" dirty="0">
                <a:ln>
                  <a:solidFill>
                    <a:schemeClr val="accent5"/>
                  </a:solidFill>
                </a:ln>
                <a:latin typeface="HGP創英角ﾎﾟｯﾌﾟ体" panose="040B0A00000000000000" pitchFamily="50" charset="-128"/>
                <a:ea typeface="HGP創英角ﾎﾟｯﾌﾟ体" panose="040B0A00000000000000" pitchFamily="50" charset="-128"/>
              </a:rPr>
              <a:t>絶景</a:t>
            </a:r>
          </a:p>
        </p:txBody>
      </p:sp>
      <p:sp>
        <p:nvSpPr>
          <p:cNvPr id="10" name="テキスト ボックス 9"/>
          <p:cNvSpPr txBox="1"/>
          <p:nvPr/>
        </p:nvSpPr>
        <p:spPr>
          <a:xfrm>
            <a:off x="1586207" y="1788499"/>
            <a:ext cx="1326998" cy="461665"/>
          </a:xfrm>
          <a:prstGeom prst="rect">
            <a:avLst/>
          </a:prstGeom>
          <a:noFill/>
        </p:spPr>
        <p:txBody>
          <a:bodyPr wrap="square" rtlCol="0">
            <a:spAutoFit/>
          </a:bodyPr>
          <a:lstStyle/>
          <a:p>
            <a:r>
              <a:rPr lang="ja-JP" altLang="en-US" sz="2400" dirty="0">
                <a:latin typeface="HGP創英角ﾎﾟｯﾌﾟ体" panose="040B0A00000000000000" pitchFamily="50" charset="-128"/>
                <a:ea typeface="HGP創英角ﾎﾟｯﾌﾟ体" panose="040B0A00000000000000" pitchFamily="50" charset="-128"/>
              </a:rPr>
              <a:t>と</a:t>
            </a:r>
          </a:p>
        </p:txBody>
      </p:sp>
      <p:sp>
        <p:nvSpPr>
          <p:cNvPr id="11" name="テキスト ボックス 10"/>
          <p:cNvSpPr txBox="1"/>
          <p:nvPr/>
        </p:nvSpPr>
        <p:spPr>
          <a:xfrm>
            <a:off x="1901540" y="1636034"/>
            <a:ext cx="1467447" cy="707886"/>
          </a:xfrm>
          <a:prstGeom prst="rect">
            <a:avLst/>
          </a:prstGeom>
          <a:noFill/>
        </p:spPr>
        <p:txBody>
          <a:bodyPr wrap="square" rtlCol="0">
            <a:spAutoFit/>
            <a:scene3d>
              <a:camera prst="obliqueBottomRight"/>
              <a:lightRig rig="threePt" dir="t"/>
            </a:scene3d>
          </a:bodyPr>
          <a:lstStyle/>
          <a:p>
            <a:r>
              <a:rPr lang="ja-JP" altLang="en-US" sz="4000" dirty="0">
                <a:ln>
                  <a:solidFill>
                    <a:schemeClr val="accent5">
                      <a:lumMod val="75000"/>
                    </a:schemeClr>
                  </a:solidFill>
                </a:ln>
                <a:latin typeface="HGP創英角ﾎﾟｯﾌﾟ体" panose="040B0A00000000000000" pitchFamily="50" charset="-128"/>
                <a:ea typeface="HGP創英角ﾎﾟｯﾌﾟ体" panose="040B0A00000000000000" pitchFamily="50" charset="-128"/>
              </a:rPr>
              <a:t>古道</a:t>
            </a:r>
          </a:p>
        </p:txBody>
      </p:sp>
      <p:pic>
        <p:nvPicPr>
          <p:cNvPr id="17" name="図 16"/>
          <p:cNvPicPr>
            <a:picLocks noChangeAspect="1"/>
          </p:cNvPicPr>
          <p:nvPr/>
        </p:nvPicPr>
        <p:blipFill>
          <a:blip r:embed="rId3"/>
          <a:stretch>
            <a:fillRect/>
          </a:stretch>
        </p:blipFill>
        <p:spPr>
          <a:xfrm>
            <a:off x="176465" y="6081519"/>
            <a:ext cx="4040176" cy="3106321"/>
          </a:xfrm>
          <a:prstGeom prst="ellipse">
            <a:avLst/>
          </a:prstGeom>
        </p:spPr>
      </p:pic>
      <p:sp>
        <p:nvSpPr>
          <p:cNvPr id="13" name="楕円 12"/>
          <p:cNvSpPr/>
          <p:nvPr/>
        </p:nvSpPr>
        <p:spPr>
          <a:xfrm>
            <a:off x="4939602" y="922756"/>
            <a:ext cx="1790688" cy="1045118"/>
          </a:xfrm>
          <a:prstGeom prst="ellipse">
            <a:avLst/>
          </a:prstGeom>
          <a:solidFill>
            <a:schemeClr val="bg1"/>
          </a:solidFill>
          <a:ln w="762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1791" tIns="20896" rIns="41791" bIns="20896" numCol="1" spcCol="0" rtlCol="0" fromWordArt="0" anchor="ctr" anchorCtr="0" forceAA="0" compatLnSpc="1">
            <a:prstTxWarp prst="textNoShape">
              <a:avLst/>
            </a:prstTxWarp>
            <a:noAutofit/>
          </a:bodyPr>
          <a:lstStyle/>
          <a:p>
            <a:pPr algn="ctr"/>
            <a:r>
              <a:rPr lang="ja-JP" altLang="en-US" sz="2800" b="1" dirty="0">
                <a:ln w="22225">
                  <a:solidFill>
                    <a:schemeClr val="accent2"/>
                  </a:solidFill>
                  <a:prstDash val="solid"/>
                </a:ln>
                <a:solidFill>
                  <a:schemeClr val="accent2">
                    <a:lumMod val="40000"/>
                    <a:lumOff val="60000"/>
                  </a:schemeClr>
                </a:solidFill>
              </a:rPr>
              <a:t>昇仙峡</a:t>
            </a:r>
            <a:endParaRPr lang="en-US" altLang="ja-JP" sz="2800" b="1" dirty="0">
              <a:ln w="22225">
                <a:solidFill>
                  <a:schemeClr val="accent2"/>
                </a:solidFill>
                <a:prstDash val="solid"/>
              </a:ln>
              <a:solidFill>
                <a:schemeClr val="accent2">
                  <a:lumMod val="40000"/>
                  <a:lumOff val="60000"/>
                </a:schemeClr>
              </a:solidFill>
            </a:endParaRPr>
          </a:p>
        </p:txBody>
      </p:sp>
      <p:sp>
        <p:nvSpPr>
          <p:cNvPr id="23" name="テキスト ボックス 22"/>
          <p:cNvSpPr txBox="1"/>
          <p:nvPr/>
        </p:nvSpPr>
        <p:spPr>
          <a:xfrm>
            <a:off x="282284" y="9276973"/>
            <a:ext cx="2694651" cy="461665"/>
          </a:xfrm>
          <a:prstGeom prst="rect">
            <a:avLst/>
          </a:prstGeom>
          <a:noFill/>
        </p:spPr>
        <p:txBody>
          <a:bodyPr wrap="square" rtlCol="0">
            <a:spAutoFit/>
          </a:bodyPr>
          <a:lstStyle/>
          <a:p>
            <a:r>
              <a:rPr lang="ja-JP" altLang="en-US" sz="2400" b="1" dirty="0"/>
              <a:t>詳細は裏面へ⤵</a:t>
            </a:r>
            <a:endParaRPr lang="en-US" altLang="ja-JP" sz="1280" b="1" dirty="0"/>
          </a:p>
        </p:txBody>
      </p:sp>
      <p:sp>
        <p:nvSpPr>
          <p:cNvPr id="24" name="雲 23"/>
          <p:cNvSpPr/>
          <p:nvPr/>
        </p:nvSpPr>
        <p:spPr>
          <a:xfrm>
            <a:off x="3937822" y="8213665"/>
            <a:ext cx="2901891" cy="1588197"/>
          </a:xfrm>
          <a:prstGeom prst="cloud">
            <a:avLst/>
          </a:prstGeom>
          <a:solidFill>
            <a:srgbClr val="FFFF00"/>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1791" tIns="20896" rIns="41791" bIns="20896" numCol="1" spcCol="0" rtlCol="0" fromWordArt="0" anchor="ctr" anchorCtr="0" forceAA="0" compatLnSpc="1">
            <a:prstTxWarp prst="textNoShape">
              <a:avLst/>
            </a:prstTxWarp>
            <a:noAutofit/>
          </a:bodyPr>
          <a:lstStyle/>
          <a:p>
            <a:pPr algn="ctr"/>
            <a:endParaRPr lang="ja-JP" altLang="en-US" sz="1097" dirty="0"/>
          </a:p>
        </p:txBody>
      </p:sp>
      <p:sp>
        <p:nvSpPr>
          <p:cNvPr id="25" name="テキスト ボックス 24"/>
          <p:cNvSpPr txBox="1"/>
          <p:nvPr/>
        </p:nvSpPr>
        <p:spPr>
          <a:xfrm>
            <a:off x="4275171" y="8445976"/>
            <a:ext cx="2686078" cy="830997"/>
          </a:xfrm>
          <a:prstGeom prst="rect">
            <a:avLst/>
          </a:prstGeom>
          <a:noFill/>
        </p:spPr>
        <p:txBody>
          <a:bodyPr wrap="square" rtlCol="0">
            <a:spAutoFit/>
          </a:bodyPr>
          <a:lstStyle/>
          <a:p>
            <a:r>
              <a:rPr lang="ja-JP" altLang="en-US" sz="2400" b="1" dirty="0">
                <a:latin typeface="HGP創英角ﾎﾟｯﾌﾟ体" panose="040B0A00000000000000" pitchFamily="50" charset="-128"/>
                <a:ea typeface="HGP創英角ﾎﾟｯﾌﾟ体" panose="040B0A00000000000000" pitchFamily="50" charset="-128"/>
              </a:rPr>
              <a:t>お申し込みは</a:t>
            </a:r>
            <a:endParaRPr lang="en-US" altLang="ja-JP" sz="2400" b="1" dirty="0">
              <a:latin typeface="HGP創英角ﾎﾟｯﾌﾟ体" panose="040B0A00000000000000" pitchFamily="50" charset="-128"/>
              <a:ea typeface="HGP創英角ﾎﾟｯﾌﾟ体" panose="040B0A00000000000000" pitchFamily="50" charset="-128"/>
            </a:endParaRPr>
          </a:p>
          <a:p>
            <a:r>
              <a:rPr lang="ja-JP" altLang="en-US" sz="2400" b="1" dirty="0">
                <a:latin typeface="HGP創英角ﾎﾟｯﾌﾟ体" panose="040B0A00000000000000" pitchFamily="50" charset="-128"/>
                <a:ea typeface="HGP創英角ﾎﾟｯﾌﾟ体" panose="040B0A00000000000000" pitchFamily="50" charset="-128"/>
              </a:rPr>
              <a:t>９／２５㈪まで！</a:t>
            </a:r>
          </a:p>
        </p:txBody>
      </p:sp>
      <p:pic>
        <p:nvPicPr>
          <p:cNvPr id="26" name="図 25" descr="Untitled2.bmp">
            <a:extLst>
              <a:ext uri="{FF2B5EF4-FFF2-40B4-BE49-F238E27FC236}">
                <a16:creationId xmlns:a16="http://schemas.microsoft.com/office/drawing/2014/main" id="{DF0F8ABF-BB83-41CC-BE3B-502FEF5615E8}"/>
              </a:ext>
            </a:extLst>
          </p:cNvPr>
          <p:cNvPicPr>
            <a:picLocks noChangeAspect="1"/>
          </p:cNvPicPr>
          <p:nvPr/>
        </p:nvPicPr>
        <p:blipFill>
          <a:blip r:embed="rId4" cstate="print"/>
          <a:srcRect/>
          <a:stretch>
            <a:fillRect/>
          </a:stretch>
        </p:blipFill>
        <p:spPr>
          <a:xfrm>
            <a:off x="889814" y="4166111"/>
            <a:ext cx="4619078" cy="2273446"/>
          </a:xfrm>
          <a:prstGeom prst="rect">
            <a:avLst/>
          </a:prstGeom>
          <a:noFill/>
          <a:ln w="9525">
            <a:noFill/>
            <a:miter lim="800000"/>
            <a:headEnd/>
            <a:tailEnd/>
          </a:ln>
        </p:spPr>
      </p:pic>
      <p:pic>
        <p:nvPicPr>
          <p:cNvPr id="18" name="図 17"/>
          <p:cNvPicPr>
            <a:picLocks noChangeAspect="1"/>
          </p:cNvPicPr>
          <p:nvPr/>
        </p:nvPicPr>
        <p:blipFill>
          <a:blip r:embed="rId5"/>
          <a:stretch>
            <a:fillRect/>
          </a:stretch>
        </p:blipFill>
        <p:spPr>
          <a:xfrm>
            <a:off x="3294029" y="5576965"/>
            <a:ext cx="3436261" cy="2636700"/>
          </a:xfrm>
          <a:prstGeom prst="ellipse">
            <a:avLst/>
          </a:prstGeom>
        </p:spPr>
      </p:pic>
      <p:sp>
        <p:nvSpPr>
          <p:cNvPr id="15" name="楕円 14"/>
          <p:cNvSpPr/>
          <p:nvPr/>
        </p:nvSpPr>
        <p:spPr>
          <a:xfrm>
            <a:off x="4934784" y="5302867"/>
            <a:ext cx="1795506" cy="1225993"/>
          </a:xfrm>
          <a:prstGeom prst="ellipse">
            <a:avLst/>
          </a:prstGeom>
          <a:solidFill>
            <a:schemeClr val="bg1"/>
          </a:solid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1791" tIns="20896" rIns="41791" bIns="20896" numCol="1" spcCol="0" rtlCol="0" fromWordArt="0" anchor="ctr" anchorCtr="0" forceAA="0" compatLnSpc="1">
            <a:prstTxWarp prst="textNoShape">
              <a:avLst/>
            </a:prstTxWarp>
            <a:noAutofit/>
          </a:bodyPr>
          <a:lstStyle/>
          <a:p>
            <a:pPr algn="ctr"/>
            <a:r>
              <a:rPr lang="ja-JP" altLang="en-US" sz="2800" b="1" dirty="0">
                <a:ln w="22225">
                  <a:solidFill>
                    <a:schemeClr val="tx1"/>
                  </a:solidFill>
                  <a:prstDash val="solid"/>
                </a:ln>
                <a:solidFill>
                  <a:srgbClr val="92D050"/>
                </a:solidFill>
              </a:rPr>
              <a:t>信玄の棒道</a:t>
            </a:r>
            <a:endParaRPr lang="en-US" altLang="ja-JP" sz="2800" b="1" dirty="0">
              <a:ln w="22225">
                <a:solidFill>
                  <a:schemeClr val="tx1"/>
                </a:solidFill>
                <a:prstDash val="solid"/>
              </a:ln>
              <a:solidFill>
                <a:srgbClr val="92D050"/>
              </a:solidFill>
            </a:endParaRPr>
          </a:p>
        </p:txBody>
      </p:sp>
      <p:sp>
        <p:nvSpPr>
          <p:cNvPr id="28" name="テキスト ボックス 27"/>
          <p:cNvSpPr txBox="1"/>
          <p:nvPr/>
        </p:nvSpPr>
        <p:spPr>
          <a:xfrm>
            <a:off x="539027" y="1054673"/>
            <a:ext cx="2374178" cy="584775"/>
          </a:xfrm>
          <a:prstGeom prst="rect">
            <a:avLst/>
          </a:prstGeom>
          <a:noFill/>
        </p:spPr>
        <p:txBody>
          <a:bodyPr wrap="square" rtlCol="0">
            <a:spAutoFit/>
          </a:bodyPr>
          <a:lstStyle/>
          <a:p>
            <a:r>
              <a:rPr lang="ja-JP" altLang="en-US" sz="3200" dirty="0">
                <a:ln>
                  <a:solidFill>
                    <a:srgbClr val="00B050"/>
                  </a:solidFill>
                </a:ln>
                <a:latin typeface="HGP創英角ﾎﾟｯﾌﾟ体" panose="040B0A00000000000000" pitchFamily="50" charset="-128"/>
                <a:ea typeface="HGP創英角ﾎﾟｯﾌﾟ体" panose="040B0A00000000000000" pitchFamily="50" charset="-128"/>
              </a:rPr>
              <a:t>八ケ岳の</a:t>
            </a:r>
            <a:endParaRPr lang="ja-JP" altLang="en-US" sz="3200" dirty="0">
              <a:latin typeface="HGP創英角ﾎﾟｯﾌﾟ体" panose="040B0A00000000000000" pitchFamily="50" charset="-128"/>
              <a:ea typeface="HGP創英角ﾎﾟｯﾌﾟ体" panose="040B0A00000000000000" pitchFamily="50" charset="-128"/>
            </a:endParaRPr>
          </a:p>
        </p:txBody>
      </p:sp>
      <p:sp>
        <p:nvSpPr>
          <p:cNvPr id="30" name="テキスト ボックス 29"/>
          <p:cNvSpPr txBox="1"/>
          <p:nvPr/>
        </p:nvSpPr>
        <p:spPr>
          <a:xfrm>
            <a:off x="187151" y="3472932"/>
            <a:ext cx="2628908" cy="1077218"/>
          </a:xfrm>
          <a:prstGeom prst="rect">
            <a:avLst/>
          </a:prstGeom>
          <a:noFill/>
        </p:spPr>
        <p:txBody>
          <a:bodyPr wrap="square" rtlCol="0">
            <a:spAutoFit/>
          </a:bodyPr>
          <a:lstStyle/>
          <a:p>
            <a:r>
              <a:rPr lang="ja-JP" altLang="en-US" sz="3200" dirty="0">
                <a:ln>
                  <a:solidFill>
                    <a:srgbClr val="00B050"/>
                  </a:solidFill>
                </a:ln>
                <a:latin typeface="HGP創英角ﾎﾟｯﾌﾟ体" panose="040B0A00000000000000" pitchFamily="50" charset="-128"/>
                <a:ea typeface="HGP創英角ﾎﾟｯﾌﾟ体" panose="040B0A00000000000000" pitchFamily="50" charset="-128"/>
              </a:rPr>
              <a:t>多摩市役所</a:t>
            </a:r>
            <a:endParaRPr lang="en-US" altLang="ja-JP" sz="3200" dirty="0">
              <a:ln>
                <a:solidFill>
                  <a:srgbClr val="00B050"/>
                </a:solidFill>
              </a:ln>
              <a:latin typeface="HGP創英角ﾎﾟｯﾌﾟ体" panose="040B0A00000000000000" pitchFamily="50" charset="-128"/>
              <a:ea typeface="HGP創英角ﾎﾟｯﾌﾟ体" panose="040B0A00000000000000" pitchFamily="50" charset="-128"/>
            </a:endParaRPr>
          </a:p>
          <a:p>
            <a:r>
              <a:rPr lang="ja-JP" altLang="en-US" sz="3200" dirty="0">
                <a:ln>
                  <a:solidFill>
                    <a:srgbClr val="00B050"/>
                  </a:solidFill>
                </a:ln>
                <a:latin typeface="HGP創英角ﾎﾟｯﾌﾟ体" panose="040B0A00000000000000" pitchFamily="50" charset="-128"/>
                <a:ea typeface="HGP創英角ﾎﾟｯﾌﾟ体" panose="040B0A00000000000000" pitchFamily="50" charset="-128"/>
              </a:rPr>
              <a:t>出発・帰着！</a:t>
            </a:r>
            <a:endParaRPr lang="ja-JP" altLang="en-US" sz="3200" dirty="0">
              <a:latin typeface="HGP創英角ﾎﾟｯﾌﾟ体" panose="040B0A00000000000000" pitchFamily="50" charset="-128"/>
              <a:ea typeface="HGP創英角ﾎﾟｯﾌﾟ体" panose="040B0A00000000000000" pitchFamily="50" charset="-128"/>
            </a:endParaRPr>
          </a:p>
        </p:txBody>
      </p:sp>
      <p:sp>
        <p:nvSpPr>
          <p:cNvPr id="27" name="テキスト ボックス 26"/>
          <p:cNvSpPr txBox="1"/>
          <p:nvPr/>
        </p:nvSpPr>
        <p:spPr>
          <a:xfrm>
            <a:off x="5832537" y="7661989"/>
            <a:ext cx="1743765" cy="1015663"/>
          </a:xfrm>
          <a:prstGeom prst="rect">
            <a:avLst/>
          </a:prstGeom>
          <a:noFill/>
        </p:spPr>
        <p:txBody>
          <a:bodyPr wrap="square" rtlCol="0">
            <a:spAutoFit/>
          </a:bodyPr>
          <a:lstStyle/>
          <a:p>
            <a:r>
              <a:rPr lang="ja-JP" altLang="en-US" sz="6000" b="1" dirty="0">
                <a:latin typeface="HGP創英角ﾎﾟｯﾌﾟ体" panose="040B0A00000000000000" pitchFamily="50" charset="-128"/>
                <a:ea typeface="HGP創英角ﾎﾟｯﾌﾟ体" panose="040B0A00000000000000" pitchFamily="50" charset="-128"/>
              </a:rPr>
              <a:t>☎</a:t>
            </a:r>
          </a:p>
        </p:txBody>
      </p:sp>
      <p:sp>
        <p:nvSpPr>
          <p:cNvPr id="14" name="楕円 13"/>
          <p:cNvSpPr/>
          <p:nvPr/>
        </p:nvSpPr>
        <p:spPr>
          <a:xfrm>
            <a:off x="1285317" y="7930956"/>
            <a:ext cx="1881002" cy="1256851"/>
          </a:xfrm>
          <a:prstGeom prst="ellipse">
            <a:avLst/>
          </a:prstGeom>
          <a:solidFill>
            <a:schemeClr val="bg1"/>
          </a:solid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1791" tIns="20896" rIns="41791" bIns="20896" numCol="1" spcCol="0" rtlCol="0" fromWordArt="0" anchor="ctr" anchorCtr="0" forceAA="0" compatLnSpc="1">
            <a:prstTxWarp prst="textNoShape">
              <a:avLst/>
            </a:prstTxWarp>
            <a:noAutofit/>
          </a:bodyPr>
          <a:lstStyle/>
          <a:p>
            <a:pPr algn="ctr"/>
            <a:r>
              <a:rPr lang="ja-JP" altLang="en-US" sz="2800" b="1" dirty="0">
                <a:ln w="22225">
                  <a:solidFill>
                    <a:srgbClr val="0070C0"/>
                  </a:solidFill>
                  <a:prstDash val="solid"/>
                </a:ln>
                <a:solidFill>
                  <a:srgbClr val="00B0F0"/>
                </a:solidFill>
              </a:rPr>
              <a:t>三分一湧水</a:t>
            </a:r>
            <a:endParaRPr lang="en-US" altLang="ja-JP" sz="2800" b="1" dirty="0">
              <a:ln w="22225">
                <a:solidFill>
                  <a:srgbClr val="0070C0"/>
                </a:solidFill>
                <a:prstDash val="solid"/>
              </a:ln>
              <a:solidFill>
                <a:srgbClr val="00B0F0"/>
              </a:solidFill>
            </a:endParaRPr>
          </a:p>
        </p:txBody>
      </p:sp>
      <p:sp>
        <p:nvSpPr>
          <p:cNvPr id="31" name="楕円 30"/>
          <p:cNvSpPr/>
          <p:nvPr/>
        </p:nvSpPr>
        <p:spPr>
          <a:xfrm>
            <a:off x="3466687" y="3558494"/>
            <a:ext cx="2388342" cy="1217255"/>
          </a:xfrm>
          <a:prstGeom prst="ellipse">
            <a:avLst/>
          </a:prstGeom>
          <a:solidFill>
            <a:schemeClr val="bg1"/>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1791" tIns="20896" rIns="41791" bIns="20896" numCol="1" spcCol="0" rtlCol="0" fromWordArt="0" anchor="ctr" anchorCtr="0" forceAA="0" compatLnSpc="1">
            <a:prstTxWarp prst="textNoShape">
              <a:avLst/>
            </a:prstTxWarp>
            <a:noAutofit/>
          </a:bodyPr>
          <a:lstStyle/>
          <a:p>
            <a:pPr algn="ctr"/>
            <a:r>
              <a:rPr lang="ja-JP" altLang="en-US"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１０／２２㈰</a:t>
            </a:r>
            <a:endParaRPr lang="en-US" altLang="ja-JP"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a:p>
            <a:pPr algn="ctr"/>
            <a:r>
              <a:rPr lang="ja-JP" altLang="en-US"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１０／２３㈪</a:t>
            </a:r>
            <a:endParaRPr lang="en-US" altLang="ja-JP" sz="2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
        <p:nvSpPr>
          <p:cNvPr id="12" name="テキスト ボックス 11"/>
          <p:cNvSpPr txBox="1"/>
          <p:nvPr/>
        </p:nvSpPr>
        <p:spPr>
          <a:xfrm>
            <a:off x="1901540" y="2253630"/>
            <a:ext cx="2325637" cy="584775"/>
          </a:xfrm>
          <a:prstGeom prst="rect">
            <a:avLst/>
          </a:prstGeom>
          <a:noFill/>
        </p:spPr>
        <p:txBody>
          <a:bodyPr wrap="square" rtlCol="0">
            <a:spAutoFit/>
          </a:bodyPr>
          <a:lstStyle/>
          <a:p>
            <a:r>
              <a:rPr lang="ja-JP" altLang="en-US" sz="3200" dirty="0">
                <a:latin typeface="HGP創英角ﾎﾟｯﾌﾟ体" panose="040B0A00000000000000" pitchFamily="50" charset="-128"/>
                <a:ea typeface="HGP創英角ﾎﾟｯﾌﾟ体" panose="040B0A00000000000000" pitchFamily="50" charset="-128"/>
              </a:rPr>
              <a:t>ツアー</a:t>
            </a:r>
          </a:p>
        </p:txBody>
      </p:sp>
    </p:spTree>
    <p:extLst>
      <p:ext uri="{BB962C8B-B14F-4D97-AF65-F5344CB8AC3E}">
        <p14:creationId xmlns:p14="http://schemas.microsoft.com/office/powerpoint/2010/main" val="3721691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12">
            <a:extLst>
              <a:ext uri="{FF2B5EF4-FFF2-40B4-BE49-F238E27FC236}">
                <a16:creationId xmlns:a16="http://schemas.microsoft.com/office/drawing/2014/main" id="{045AC3DD-72EF-342F-93BE-59A33364E8FA}"/>
              </a:ext>
            </a:extLst>
          </p:cNvPr>
          <p:cNvSpPr txBox="1"/>
          <p:nvPr/>
        </p:nvSpPr>
        <p:spPr>
          <a:xfrm>
            <a:off x="0" y="92413"/>
            <a:ext cx="6692629" cy="808666"/>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en-US" altLang="ja-JP" sz="1400" dirty="0"/>
              <a:t>【</a:t>
            </a:r>
            <a:r>
              <a:rPr kumimoji="1" lang="ja-JP" altLang="en-US" sz="1400" dirty="0"/>
              <a:t>多摩市立八ケ岳少年自然の家企画</a:t>
            </a:r>
            <a:r>
              <a:rPr kumimoji="1" lang="en-US" altLang="ja-JP" sz="1400" dirty="0"/>
              <a:t>】</a:t>
            </a:r>
          </a:p>
          <a:p>
            <a:pPr algn="ctr"/>
            <a:r>
              <a:rPr kumimoji="1" lang="ja-JP" altLang="en-US" sz="2400" dirty="0"/>
              <a:t>八ケ岳の絶景と古道ツアー参加のお知らせ</a:t>
            </a:r>
            <a:endParaRPr kumimoji="1" lang="en-US" altLang="ja-JP" sz="2400" dirty="0"/>
          </a:p>
        </p:txBody>
      </p:sp>
      <p:sp>
        <p:nvSpPr>
          <p:cNvPr id="6" name="テキスト ボックス 14">
            <a:extLst>
              <a:ext uri="{FF2B5EF4-FFF2-40B4-BE49-F238E27FC236}">
                <a16:creationId xmlns:a16="http://schemas.microsoft.com/office/drawing/2014/main" id="{BA51A183-54A7-1A87-0FC5-4942742BC68A}"/>
              </a:ext>
            </a:extLst>
          </p:cNvPr>
          <p:cNvSpPr txBox="1"/>
          <p:nvPr/>
        </p:nvSpPr>
        <p:spPr>
          <a:xfrm>
            <a:off x="0" y="963475"/>
            <a:ext cx="6692629" cy="1639455"/>
          </a:xfrm>
          <a:prstGeom prst="rect">
            <a:avLst/>
          </a:prstGeom>
          <a:solidFill>
            <a:schemeClr val="lt1"/>
          </a:solidFill>
          <a:ln w="9525" cmpd="sng">
            <a:solidFill>
              <a:sysClr val="windowText" lastClr="000000"/>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altLang="ja-JP" sz="1200" dirty="0"/>
              <a:t>【</a:t>
            </a:r>
            <a:r>
              <a:rPr lang="ja-JP" altLang="en-US" sz="1200" dirty="0"/>
              <a:t>旅行日</a:t>
            </a:r>
            <a:r>
              <a:rPr lang="en-US" altLang="ja-JP" sz="1200" dirty="0"/>
              <a:t>】</a:t>
            </a:r>
            <a:r>
              <a:rPr lang="ja-JP" altLang="en-US" sz="1200" dirty="0"/>
              <a:t>令和</a:t>
            </a:r>
            <a:r>
              <a:rPr lang="en-US" altLang="ja-JP" sz="1200" dirty="0"/>
              <a:t>5</a:t>
            </a:r>
            <a:r>
              <a:rPr lang="ja-JP" altLang="en-US" sz="1200" dirty="0"/>
              <a:t>年</a:t>
            </a:r>
            <a:r>
              <a:rPr lang="en-US" altLang="ja-JP" sz="1200" dirty="0"/>
              <a:t>10</a:t>
            </a:r>
            <a:r>
              <a:rPr lang="ja-JP" altLang="en-US" sz="1200" dirty="0"/>
              <a:t>月</a:t>
            </a:r>
            <a:r>
              <a:rPr lang="en-US" altLang="ja-JP" sz="1200" dirty="0"/>
              <a:t>22</a:t>
            </a:r>
            <a:r>
              <a:rPr lang="ja-JP" altLang="en-US" sz="1200" dirty="0"/>
              <a:t>日</a:t>
            </a:r>
            <a:r>
              <a:rPr lang="en-US" altLang="ja-JP" sz="1200" dirty="0"/>
              <a:t>(</a:t>
            </a:r>
            <a:r>
              <a:rPr lang="ja-JP" altLang="en-US" sz="1200" dirty="0"/>
              <a:t>日</a:t>
            </a:r>
            <a:r>
              <a:rPr lang="en-US" altLang="ja-JP" sz="1200" dirty="0"/>
              <a:t>)</a:t>
            </a:r>
            <a:r>
              <a:rPr lang="ja-JP" altLang="en-US" sz="1200" dirty="0"/>
              <a:t>～</a:t>
            </a:r>
            <a:r>
              <a:rPr lang="en-US" altLang="ja-JP" sz="1200" dirty="0"/>
              <a:t>10</a:t>
            </a:r>
            <a:r>
              <a:rPr lang="ja-JP" altLang="en-US" sz="1200" dirty="0"/>
              <a:t>月</a:t>
            </a:r>
            <a:r>
              <a:rPr lang="en-US" altLang="ja-JP" sz="1200" dirty="0"/>
              <a:t>23</a:t>
            </a:r>
            <a:r>
              <a:rPr lang="ja-JP" altLang="en-US" sz="1200" dirty="0"/>
              <a:t>日</a:t>
            </a:r>
            <a:r>
              <a:rPr lang="en-US" altLang="ja-JP" sz="1200" dirty="0"/>
              <a:t>(</a:t>
            </a:r>
            <a:r>
              <a:rPr lang="ja-JP" altLang="en-US" sz="1200" dirty="0"/>
              <a:t>月</a:t>
            </a:r>
            <a:r>
              <a:rPr lang="en-US" altLang="ja-JP" sz="1200" dirty="0"/>
              <a:t>)</a:t>
            </a:r>
          </a:p>
          <a:p>
            <a:r>
              <a:rPr lang="en-US" altLang="ja-JP" sz="1200" dirty="0"/>
              <a:t>【</a:t>
            </a:r>
            <a:r>
              <a:rPr lang="ja-JP" altLang="en-US" sz="1200" dirty="0"/>
              <a:t>旅行先</a:t>
            </a:r>
            <a:r>
              <a:rPr lang="en-US" altLang="ja-JP" sz="1200" dirty="0"/>
              <a:t>】</a:t>
            </a:r>
            <a:r>
              <a:rPr lang="ja-JP" altLang="en-US" sz="1200" dirty="0"/>
              <a:t>山梨・長野　方面</a:t>
            </a:r>
            <a:endParaRPr lang="en-US" altLang="ja-JP" sz="1200" dirty="0"/>
          </a:p>
          <a:p>
            <a:r>
              <a:rPr lang="en-US" altLang="ja-JP" sz="1200" dirty="0"/>
              <a:t>【</a:t>
            </a:r>
            <a:r>
              <a:rPr lang="ja-JP" altLang="en-US" sz="1200" dirty="0"/>
              <a:t>旅行代金</a:t>
            </a:r>
            <a:r>
              <a:rPr lang="en-US" altLang="ja-JP" sz="1200" dirty="0"/>
              <a:t>】</a:t>
            </a:r>
            <a:r>
              <a:rPr lang="ja-JP" altLang="ja-JP" dirty="0"/>
              <a:t>多摩</a:t>
            </a:r>
            <a:r>
              <a:rPr lang="ja-JP" altLang="en-US" dirty="0"/>
              <a:t>市民</a:t>
            </a:r>
            <a:r>
              <a:rPr lang="en-US" altLang="ja-JP" dirty="0"/>
              <a:t>18,700</a:t>
            </a:r>
            <a:r>
              <a:rPr lang="ja-JP" altLang="ja-JP" dirty="0"/>
              <a:t>円</a:t>
            </a:r>
            <a:r>
              <a:rPr lang="ja-JP" altLang="en-US" dirty="0"/>
              <a:t>（子ども</a:t>
            </a:r>
            <a:r>
              <a:rPr lang="en-US" altLang="ja-JP" dirty="0"/>
              <a:t>17,330</a:t>
            </a:r>
            <a:r>
              <a:rPr lang="ja-JP" altLang="en-US" dirty="0"/>
              <a:t>円）、</a:t>
            </a:r>
            <a:r>
              <a:rPr lang="ja-JP" altLang="ja-JP" dirty="0"/>
              <a:t>多摩市外</a:t>
            </a:r>
            <a:r>
              <a:rPr lang="en-US" altLang="ja-JP" dirty="0"/>
              <a:t>19,920</a:t>
            </a:r>
            <a:r>
              <a:rPr lang="ja-JP" altLang="ja-JP" dirty="0"/>
              <a:t>円</a:t>
            </a:r>
            <a:r>
              <a:rPr lang="ja-JP" altLang="en-US" dirty="0"/>
              <a:t>（子ども</a:t>
            </a:r>
            <a:r>
              <a:rPr lang="en-US" altLang="ja-JP" dirty="0"/>
              <a:t>17,640</a:t>
            </a:r>
            <a:r>
              <a:rPr lang="ja-JP" altLang="en-US" dirty="0"/>
              <a:t>円）</a:t>
            </a:r>
            <a:endParaRPr lang="en-US" altLang="ja-JP" sz="1200" dirty="0"/>
          </a:p>
          <a:p>
            <a:r>
              <a:rPr kumimoji="1" lang="ja-JP" altLang="en-US" sz="1200" dirty="0"/>
              <a:t>　</a:t>
            </a:r>
            <a:r>
              <a:rPr kumimoji="1" lang="en-US" altLang="ja-JP" sz="1200" dirty="0"/>
              <a:t>※</a:t>
            </a:r>
            <a:r>
              <a:rPr kumimoji="1" lang="ja-JP" altLang="en-US" sz="1200" dirty="0"/>
              <a:t>旅行代金に含まれ</a:t>
            </a:r>
            <a:r>
              <a:rPr lang="ja-JP" altLang="en-US" sz="1200" dirty="0"/>
              <a:t>るもの：バス交通費（往復）、宿泊費、１日目夕食、２日目朝食・昼食</a:t>
            </a:r>
            <a:endParaRPr kumimoji="1" lang="en-US" altLang="ja-JP" sz="1200" dirty="0"/>
          </a:p>
          <a:p>
            <a:r>
              <a:rPr kumimoji="1" lang="en-US" altLang="ja-JP" sz="1200" dirty="0"/>
              <a:t>【</a:t>
            </a:r>
            <a:r>
              <a:rPr kumimoji="1" lang="ja-JP" altLang="en-US" sz="1200" dirty="0"/>
              <a:t>ツアー内容</a:t>
            </a:r>
            <a:r>
              <a:rPr kumimoji="1" lang="en-US" altLang="ja-JP" sz="1200" dirty="0"/>
              <a:t>】</a:t>
            </a:r>
          </a:p>
          <a:p>
            <a:r>
              <a:rPr lang="ja-JP" altLang="en-US" dirty="0"/>
              <a:t>　武田信玄が北信濃攻略のため八ヶ岳の西南麓に開設したと伝えられる「信玄の棒道」をたどるコース。途中、富士山や南アルプスの絶景が楽しめるビューポイントの他、美しい紅葉を見ることができるコースです。</a:t>
            </a:r>
            <a:r>
              <a:rPr lang="en-US" altLang="ja-JP" sz="1200" b="1" u="sng" dirty="0"/>
              <a:t>※</a:t>
            </a:r>
            <a:r>
              <a:rPr lang="ja-JP" altLang="en-US" sz="1200" b="1" u="sng" dirty="0"/>
              <a:t>古道（信玄の棒道）は、３時間約６ｋｍの道のりで足場の悪い箇所もございます。</a:t>
            </a:r>
          </a:p>
        </p:txBody>
      </p:sp>
      <p:graphicFrame>
        <p:nvGraphicFramePr>
          <p:cNvPr id="8" name="表 7"/>
          <p:cNvGraphicFramePr>
            <a:graphicFrameLocks noGrp="1"/>
          </p:cNvGraphicFramePr>
          <p:nvPr>
            <p:extLst>
              <p:ext uri="{D42A27DB-BD31-4B8C-83A1-F6EECF244321}">
                <p14:modId xmlns:p14="http://schemas.microsoft.com/office/powerpoint/2010/main" val="809060578"/>
              </p:ext>
            </p:extLst>
          </p:nvPr>
        </p:nvGraphicFramePr>
        <p:xfrm>
          <a:off x="0" y="2674160"/>
          <a:ext cx="3754356" cy="7141855"/>
        </p:xfrm>
        <a:graphic>
          <a:graphicData uri="http://schemas.openxmlformats.org/drawingml/2006/table">
            <a:tbl>
              <a:tblPr firstRow="1" bandRow="1">
                <a:tableStyleId>{5C22544A-7EE6-4342-B048-85BDC9FD1C3A}</a:tableStyleId>
              </a:tblPr>
              <a:tblGrid>
                <a:gridCol w="1877178">
                  <a:extLst>
                    <a:ext uri="{9D8B030D-6E8A-4147-A177-3AD203B41FA5}">
                      <a16:colId xmlns:a16="http://schemas.microsoft.com/office/drawing/2014/main" val="3351343014"/>
                    </a:ext>
                  </a:extLst>
                </a:gridCol>
                <a:gridCol w="1877178">
                  <a:extLst>
                    <a:ext uri="{9D8B030D-6E8A-4147-A177-3AD203B41FA5}">
                      <a16:colId xmlns:a16="http://schemas.microsoft.com/office/drawing/2014/main" val="3534294423"/>
                    </a:ext>
                  </a:extLst>
                </a:gridCol>
              </a:tblGrid>
              <a:tr h="494170">
                <a:tc>
                  <a:txBody>
                    <a:bodyPr/>
                    <a:lstStyle/>
                    <a:p>
                      <a:pPr marL="0" marR="0" indent="0" algn="ctr" defTabSz="3429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rPr>
                        <a:t>１０／２２（日）</a:t>
                      </a:r>
                    </a:p>
                  </a:txBody>
                  <a:tcPr anchor="ctr"/>
                </a:tc>
                <a:tc>
                  <a:txBody>
                    <a:bodyPr/>
                    <a:lstStyle/>
                    <a:p>
                      <a:pPr marL="0" marR="0" indent="0" algn="ctr" defTabSz="3429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rPr>
                        <a:t>１０／２３（月）</a:t>
                      </a:r>
                    </a:p>
                  </a:txBody>
                  <a:tcPr anchor="ctr"/>
                </a:tc>
                <a:extLst>
                  <a:ext uri="{0D108BD9-81ED-4DB2-BD59-A6C34878D82A}">
                    <a16:rowId xmlns:a16="http://schemas.microsoft.com/office/drawing/2014/main" val="493548484"/>
                  </a:ext>
                </a:extLst>
              </a:tr>
              <a:tr h="789996">
                <a:tc>
                  <a:txBody>
                    <a:bodyPr/>
                    <a:lstStyle/>
                    <a:p>
                      <a:r>
                        <a:rPr kumimoji="1" lang="en-US" altLang="ja-JP" dirty="0"/>
                        <a:t>9:00</a:t>
                      </a:r>
                    </a:p>
                    <a:p>
                      <a:r>
                        <a:rPr kumimoji="1" lang="ja-JP" altLang="en-US" dirty="0"/>
                        <a:t>多摩市役所</a:t>
                      </a:r>
                      <a:endParaRPr kumimoji="1" lang="en-US" altLang="ja-JP" dirty="0"/>
                    </a:p>
                    <a:p>
                      <a:r>
                        <a:rPr kumimoji="1" lang="ja-JP" altLang="en-US" dirty="0"/>
                        <a:t>出発</a:t>
                      </a:r>
                    </a:p>
                  </a:txBody>
                  <a:tcPr/>
                </a:tc>
                <a:tc>
                  <a:txBody>
                    <a:bodyPr/>
                    <a:lstStyle/>
                    <a:p>
                      <a:r>
                        <a:rPr kumimoji="1" lang="en-US" altLang="ja-JP" dirty="0"/>
                        <a:t>9:00</a:t>
                      </a:r>
                    </a:p>
                    <a:p>
                      <a:r>
                        <a:rPr kumimoji="1" lang="ja-JP" altLang="en-US" dirty="0"/>
                        <a:t>八ヶ岳少年自然の家</a:t>
                      </a:r>
                      <a:endParaRPr kumimoji="1" lang="en-US" altLang="ja-JP" dirty="0"/>
                    </a:p>
                    <a:p>
                      <a:r>
                        <a:rPr kumimoji="1" lang="ja-JP" altLang="en-US" dirty="0"/>
                        <a:t>出発</a:t>
                      </a:r>
                    </a:p>
                  </a:txBody>
                  <a:tcPr/>
                </a:tc>
                <a:extLst>
                  <a:ext uri="{0D108BD9-81ED-4DB2-BD59-A6C34878D82A}">
                    <a16:rowId xmlns:a16="http://schemas.microsoft.com/office/drawing/2014/main" val="530119275"/>
                  </a:ext>
                </a:extLst>
              </a:tr>
              <a:tr h="494170">
                <a:tc>
                  <a:txBody>
                    <a:bodyPr/>
                    <a:lstStyle/>
                    <a:p>
                      <a:r>
                        <a:rPr kumimoji="1" lang="ja-JP" altLang="en-US" dirty="0"/>
                        <a:t>バス移動（中央道）</a:t>
                      </a:r>
                    </a:p>
                  </a:txBody>
                  <a:tcPr anchor="ctr"/>
                </a:tc>
                <a:tc>
                  <a:txBody>
                    <a:bodyPr/>
                    <a:lstStyle/>
                    <a:p>
                      <a:r>
                        <a:rPr kumimoji="1" lang="ja-JP" altLang="en-US" dirty="0"/>
                        <a:t>バス移動</a:t>
                      </a:r>
                    </a:p>
                  </a:txBody>
                  <a:tcPr anchor="ctr"/>
                </a:tc>
                <a:extLst>
                  <a:ext uri="{0D108BD9-81ED-4DB2-BD59-A6C34878D82A}">
                    <a16:rowId xmlns:a16="http://schemas.microsoft.com/office/drawing/2014/main" val="3088477181"/>
                  </a:ext>
                </a:extLst>
              </a:tr>
              <a:tr h="2095883">
                <a:tc>
                  <a:txBody>
                    <a:bodyPr/>
                    <a:lstStyle/>
                    <a:p>
                      <a:r>
                        <a:rPr kumimoji="1" lang="en-US" altLang="ja-JP" dirty="0"/>
                        <a:t>11:30-14:30</a:t>
                      </a:r>
                    </a:p>
                    <a:p>
                      <a:r>
                        <a:rPr kumimoji="1" lang="ja-JP" altLang="en-US" b="1" dirty="0"/>
                        <a:t>昇仙峡</a:t>
                      </a:r>
                      <a:endParaRPr kumimoji="1" lang="en-US" altLang="ja-JP" b="1" dirty="0"/>
                    </a:p>
                    <a:p>
                      <a:r>
                        <a:rPr kumimoji="1" lang="ja-JP" altLang="en-US" sz="1200" dirty="0"/>
                        <a:t>自由行動・昼食</a:t>
                      </a:r>
                      <a:endParaRPr kumimoji="1" lang="en-US" altLang="ja-JP" sz="1200" dirty="0"/>
                    </a:p>
                    <a:p>
                      <a:r>
                        <a:rPr kumimoji="1" lang="ja-JP" altLang="en-US" sz="1200" dirty="0"/>
                        <a:t>昇仙峡の雄大な景色をお楽しみください。</a:t>
                      </a:r>
                      <a:endParaRPr kumimoji="1" lang="en-US" altLang="ja-JP" sz="1200" dirty="0"/>
                    </a:p>
                    <a:p>
                      <a:r>
                        <a:rPr kumimoji="1" lang="ja-JP" altLang="en-US" sz="1200" dirty="0"/>
                        <a:t>お昼は、甲州名物ほうとうがおすすめ・お弁当を食べられる休憩所もあります。</a:t>
                      </a:r>
                    </a:p>
                  </a:txBody>
                  <a:tcPr/>
                </a:tc>
                <a:tc>
                  <a:txBody>
                    <a:bodyPr/>
                    <a:lstStyle/>
                    <a:p>
                      <a:r>
                        <a:rPr kumimoji="1" lang="en-US" altLang="ja-JP" dirty="0"/>
                        <a:t>9:15-13:00</a:t>
                      </a:r>
                    </a:p>
                    <a:p>
                      <a:r>
                        <a:rPr kumimoji="1" lang="ja-JP" altLang="en-US" b="1" dirty="0"/>
                        <a:t>八ヶ岳の絶景と古道ツアー</a:t>
                      </a:r>
                      <a:endParaRPr kumimoji="1" lang="en-US" altLang="ja-JP" b="1" dirty="0"/>
                    </a:p>
                    <a:p>
                      <a:pPr marL="0" marR="0" indent="0" algn="l" defTabSz="342900" rtl="0" eaLnBrk="1" fontAlgn="auto" latinLnBrk="0" hangingPunct="1">
                        <a:lnSpc>
                          <a:spcPct val="100000"/>
                        </a:lnSpc>
                        <a:spcBef>
                          <a:spcPts val="0"/>
                        </a:spcBef>
                        <a:spcAft>
                          <a:spcPts val="0"/>
                        </a:spcAft>
                        <a:buClrTx/>
                        <a:buSzTx/>
                        <a:buFontTx/>
                        <a:buNone/>
                        <a:tabLst/>
                        <a:defRPr/>
                      </a:pPr>
                      <a:r>
                        <a:rPr kumimoji="1" lang="ja-JP" altLang="en-US" sz="1200" dirty="0"/>
                        <a:t>ふじみ「おひさんぽ」の観光ガイド付き</a:t>
                      </a:r>
                      <a:endParaRPr kumimoji="1" lang="en-US" altLang="ja-JP" sz="1200" dirty="0"/>
                    </a:p>
                    <a:p>
                      <a:r>
                        <a:rPr kumimoji="1" lang="ja-JP" altLang="en-US" sz="1200" dirty="0"/>
                        <a:t>見晴らしの良い富士見台にて昼食</a:t>
                      </a:r>
                      <a:endParaRPr kumimoji="1" lang="en-US" altLang="ja-JP" sz="1200" dirty="0"/>
                    </a:p>
                    <a:p>
                      <a:r>
                        <a:rPr kumimoji="1" lang="ja-JP" altLang="en-US" sz="1200" dirty="0"/>
                        <a:t>昼食は駅弁の丸政（小淵沢駅）の行楽弁当をお楽しみいただきます。</a:t>
                      </a:r>
                      <a:endParaRPr kumimoji="1" lang="en-US" altLang="ja-JP" sz="1200" dirty="0"/>
                    </a:p>
                  </a:txBody>
                  <a:tcPr/>
                </a:tc>
                <a:extLst>
                  <a:ext uri="{0D108BD9-81ED-4DB2-BD59-A6C34878D82A}">
                    <a16:rowId xmlns:a16="http://schemas.microsoft.com/office/drawing/2014/main" val="4125655401"/>
                  </a:ext>
                </a:extLst>
              </a:tr>
              <a:tr h="494170">
                <a:tc>
                  <a:txBody>
                    <a:bodyPr/>
                    <a:lstStyle/>
                    <a:p>
                      <a:r>
                        <a:rPr kumimoji="1" lang="ja-JP" altLang="en-US" dirty="0"/>
                        <a:t>バス移動（中央道）</a:t>
                      </a:r>
                    </a:p>
                  </a:txBody>
                  <a:tcPr anchor="ctr"/>
                </a:tc>
                <a:tc>
                  <a:txBody>
                    <a:bodyPr/>
                    <a:lstStyle/>
                    <a:p>
                      <a:r>
                        <a:rPr kumimoji="1" lang="ja-JP" altLang="en-US" dirty="0"/>
                        <a:t>バス移動</a:t>
                      </a:r>
                    </a:p>
                  </a:txBody>
                  <a:tcPr anchor="ctr"/>
                </a:tc>
                <a:extLst>
                  <a:ext uri="{0D108BD9-81ED-4DB2-BD59-A6C34878D82A}">
                    <a16:rowId xmlns:a16="http://schemas.microsoft.com/office/drawing/2014/main" val="4080751815"/>
                  </a:ext>
                </a:extLst>
              </a:tr>
              <a:tr h="1431979">
                <a:tc>
                  <a:txBody>
                    <a:bodyPr/>
                    <a:lstStyle/>
                    <a:p>
                      <a:r>
                        <a:rPr kumimoji="1" lang="en-US" altLang="ja-JP" dirty="0"/>
                        <a:t>15:45-16:30</a:t>
                      </a:r>
                    </a:p>
                    <a:p>
                      <a:r>
                        <a:rPr kumimoji="1" lang="ja-JP" altLang="en-US" b="1" dirty="0"/>
                        <a:t>三分一湧水</a:t>
                      </a:r>
                      <a:endParaRPr kumimoji="1" lang="en-US" altLang="ja-JP" b="1" dirty="0"/>
                    </a:p>
                    <a:p>
                      <a:r>
                        <a:rPr kumimoji="1" lang="ja-JP" altLang="en-US" b="0" dirty="0"/>
                        <a:t>日本名水百選の一つに数えられる山梨（北杜市）の湧水です。</a:t>
                      </a:r>
                      <a:endParaRPr kumimoji="1" lang="en-US" altLang="ja-JP" b="0" dirty="0"/>
                    </a:p>
                  </a:txBody>
                  <a:tcPr/>
                </a:tc>
                <a:tc>
                  <a:txBody>
                    <a:bodyPr/>
                    <a:lstStyle/>
                    <a:p>
                      <a:r>
                        <a:rPr kumimoji="1" lang="en-US" altLang="ja-JP" dirty="0"/>
                        <a:t>13:20-13:50</a:t>
                      </a:r>
                    </a:p>
                    <a:p>
                      <a:r>
                        <a:rPr kumimoji="1" lang="ja-JP" altLang="en-US" b="1" dirty="0"/>
                        <a:t>生産者直売所</a:t>
                      </a:r>
                      <a:endParaRPr kumimoji="1" lang="en-US" altLang="ja-JP" b="1" dirty="0"/>
                    </a:p>
                    <a:p>
                      <a:r>
                        <a:rPr kumimoji="1" lang="ja-JP" altLang="en-US" b="1" dirty="0"/>
                        <a:t>たて</a:t>
                      </a:r>
                      <a:r>
                        <a:rPr kumimoji="1" lang="ja-JP" altLang="en-US" b="1" dirty="0" err="1"/>
                        <a:t>しな</a:t>
                      </a:r>
                      <a:r>
                        <a:rPr kumimoji="1" lang="ja-JP" altLang="en-US" b="1" dirty="0"/>
                        <a:t>自由農園</a:t>
                      </a:r>
                      <a:endParaRPr kumimoji="1" lang="en-US" altLang="ja-JP" b="1" dirty="0"/>
                    </a:p>
                    <a:p>
                      <a:r>
                        <a:rPr kumimoji="1" lang="ja-JP" altLang="en-US" sz="1200" dirty="0"/>
                        <a:t>農産物直売所にて高原野菜などお買い物をお楽しみいただけます。</a:t>
                      </a:r>
                      <a:endParaRPr kumimoji="1" lang="en-US" altLang="ja-JP" sz="1200" dirty="0"/>
                    </a:p>
                  </a:txBody>
                  <a:tcPr/>
                </a:tc>
                <a:extLst>
                  <a:ext uri="{0D108BD9-81ED-4DB2-BD59-A6C34878D82A}">
                    <a16:rowId xmlns:a16="http://schemas.microsoft.com/office/drawing/2014/main" val="4234655193"/>
                  </a:ext>
                </a:extLst>
              </a:tr>
              <a:tr h="546951">
                <a:tc>
                  <a:txBody>
                    <a:bodyPr/>
                    <a:lstStyle/>
                    <a:p>
                      <a:r>
                        <a:rPr kumimoji="1" lang="ja-JP" altLang="en-US" dirty="0"/>
                        <a:t>バス移動</a:t>
                      </a:r>
                    </a:p>
                  </a:txBody>
                  <a:tcPr anchor="ctr"/>
                </a:tc>
                <a:tc>
                  <a:txBody>
                    <a:bodyPr/>
                    <a:lstStyle/>
                    <a:p>
                      <a:r>
                        <a:rPr kumimoji="1" lang="ja-JP" altLang="en-US" dirty="0"/>
                        <a:t>バス移動（中央道）</a:t>
                      </a:r>
                    </a:p>
                  </a:txBody>
                  <a:tcPr anchor="ctr"/>
                </a:tc>
                <a:extLst>
                  <a:ext uri="{0D108BD9-81ED-4DB2-BD59-A6C34878D82A}">
                    <a16:rowId xmlns:a16="http://schemas.microsoft.com/office/drawing/2014/main" val="3963818227"/>
                  </a:ext>
                </a:extLst>
              </a:tr>
              <a:tr h="794536">
                <a:tc>
                  <a:txBody>
                    <a:bodyPr/>
                    <a:lstStyle/>
                    <a:p>
                      <a:r>
                        <a:rPr kumimoji="1" lang="en-US" altLang="ja-JP" dirty="0"/>
                        <a:t>16:50</a:t>
                      </a:r>
                    </a:p>
                    <a:p>
                      <a:r>
                        <a:rPr kumimoji="1" lang="ja-JP" altLang="en-US" dirty="0"/>
                        <a:t>八ヶ岳少年自然の家</a:t>
                      </a:r>
                      <a:endParaRPr kumimoji="1" lang="en-US" altLang="ja-JP" dirty="0"/>
                    </a:p>
                    <a:p>
                      <a:r>
                        <a:rPr kumimoji="1" lang="ja-JP" altLang="en-US" dirty="0"/>
                        <a:t>到着・宿泊</a:t>
                      </a:r>
                    </a:p>
                  </a:txBody>
                  <a:tcPr/>
                </a:tc>
                <a:tc>
                  <a:txBody>
                    <a:bodyPr/>
                    <a:lstStyle/>
                    <a:p>
                      <a:r>
                        <a:rPr kumimoji="1" lang="en-US" altLang="ja-JP" dirty="0"/>
                        <a:t>16:30</a:t>
                      </a:r>
                    </a:p>
                    <a:p>
                      <a:r>
                        <a:rPr kumimoji="1" lang="ja-JP" altLang="en-US" dirty="0"/>
                        <a:t>多摩市役所</a:t>
                      </a:r>
                      <a:endParaRPr kumimoji="1" lang="en-US" altLang="ja-JP" dirty="0"/>
                    </a:p>
                    <a:p>
                      <a:r>
                        <a:rPr kumimoji="1" lang="ja-JP" altLang="en-US" dirty="0"/>
                        <a:t>到着</a:t>
                      </a:r>
                    </a:p>
                  </a:txBody>
                  <a:tcPr/>
                </a:tc>
                <a:extLst>
                  <a:ext uri="{0D108BD9-81ED-4DB2-BD59-A6C34878D82A}">
                    <a16:rowId xmlns:a16="http://schemas.microsoft.com/office/drawing/2014/main" val="1599563967"/>
                  </a:ext>
                </a:extLst>
              </a:tr>
            </a:tbl>
          </a:graphicData>
        </a:graphic>
      </p:graphicFrame>
      <p:sp>
        <p:nvSpPr>
          <p:cNvPr id="10" name="四角形吹き出し 9"/>
          <p:cNvSpPr/>
          <p:nvPr/>
        </p:nvSpPr>
        <p:spPr>
          <a:xfrm>
            <a:off x="3773811" y="2684344"/>
            <a:ext cx="2938273" cy="4060167"/>
          </a:xfrm>
          <a:prstGeom prst="wedgeRectCallout">
            <a:avLst>
              <a:gd name="adj1" fmla="val -57719"/>
              <a:gd name="adj2" fmla="val -3797"/>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1" name="図 10"/>
          <p:cNvPicPr>
            <a:picLocks noChangeAspect="1"/>
          </p:cNvPicPr>
          <p:nvPr/>
        </p:nvPicPr>
        <p:blipFill rotWithShape="1">
          <a:blip r:embed="rId2"/>
          <a:srcRect l="8877" r="5285" b="5767"/>
          <a:stretch/>
        </p:blipFill>
        <p:spPr>
          <a:xfrm>
            <a:off x="3882373" y="3181764"/>
            <a:ext cx="2556181" cy="2710161"/>
          </a:xfrm>
          <a:prstGeom prst="rect">
            <a:avLst/>
          </a:prstGeom>
        </p:spPr>
      </p:pic>
      <p:sp>
        <p:nvSpPr>
          <p:cNvPr id="12" name="テキスト ボックス 14">
            <a:extLst>
              <a:ext uri="{FF2B5EF4-FFF2-40B4-BE49-F238E27FC236}">
                <a16:creationId xmlns:a16="http://schemas.microsoft.com/office/drawing/2014/main" id="{BA51A183-54A7-1A87-0FC5-4942742BC68A}"/>
              </a:ext>
            </a:extLst>
          </p:cNvPr>
          <p:cNvSpPr txBox="1"/>
          <p:nvPr/>
        </p:nvSpPr>
        <p:spPr>
          <a:xfrm>
            <a:off x="3921283" y="2758458"/>
            <a:ext cx="2682239" cy="4946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1400" b="1" dirty="0"/>
              <a:t>八ヶ岳の絶景と古道ツアー</a:t>
            </a:r>
            <a:endParaRPr lang="en-US" altLang="ja-JP" sz="1400" b="1" dirty="0"/>
          </a:p>
          <a:p>
            <a:r>
              <a:rPr lang="ja-JP" altLang="en-US" sz="1400" b="1" dirty="0"/>
              <a:t>道のり</a:t>
            </a:r>
            <a:endParaRPr kumimoji="1" lang="ja-JP" altLang="en-US" sz="1400" b="1" dirty="0"/>
          </a:p>
        </p:txBody>
      </p:sp>
      <p:sp>
        <p:nvSpPr>
          <p:cNvPr id="13" name="テキスト ボックス 14">
            <a:extLst>
              <a:ext uri="{FF2B5EF4-FFF2-40B4-BE49-F238E27FC236}">
                <a16:creationId xmlns:a16="http://schemas.microsoft.com/office/drawing/2014/main" id="{BA51A183-54A7-1A87-0FC5-4942742BC68A}"/>
              </a:ext>
            </a:extLst>
          </p:cNvPr>
          <p:cNvSpPr txBox="1"/>
          <p:nvPr/>
        </p:nvSpPr>
        <p:spPr>
          <a:xfrm>
            <a:off x="3936352" y="5950606"/>
            <a:ext cx="2682239" cy="83614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altLang="ja-JP" sz="1400" b="1" u="sng" dirty="0"/>
              <a:t>※</a:t>
            </a:r>
            <a:r>
              <a:rPr lang="ja-JP" altLang="en-US" sz="1400" b="1" u="sng" dirty="0"/>
              <a:t>古道（信玄の棒道）は、３時間約６ｋｍの道のりで足場の悪い箇所もございます。</a:t>
            </a:r>
          </a:p>
        </p:txBody>
      </p:sp>
      <p:sp>
        <p:nvSpPr>
          <p:cNvPr id="15" name="四角形吹き出し 14"/>
          <p:cNvSpPr/>
          <p:nvPr/>
        </p:nvSpPr>
        <p:spPr>
          <a:xfrm>
            <a:off x="3766809" y="6825925"/>
            <a:ext cx="2938273" cy="2988518"/>
          </a:xfrm>
          <a:prstGeom prst="wedgeRectCallout">
            <a:avLst>
              <a:gd name="adj1" fmla="val -49111"/>
              <a:gd name="adj2" fmla="val -15549"/>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14">
            <a:extLst>
              <a:ext uri="{FF2B5EF4-FFF2-40B4-BE49-F238E27FC236}">
                <a16:creationId xmlns:a16="http://schemas.microsoft.com/office/drawing/2014/main" id="{BA51A183-54A7-1A87-0FC5-4942742BC68A}"/>
              </a:ext>
            </a:extLst>
          </p:cNvPr>
          <p:cNvSpPr txBox="1"/>
          <p:nvPr/>
        </p:nvSpPr>
        <p:spPr>
          <a:xfrm>
            <a:off x="3816684" y="6818625"/>
            <a:ext cx="2801907" cy="202132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altLang="ja-JP" sz="1200" b="1" dirty="0">
                <a:solidFill>
                  <a:schemeClr val="tx1">
                    <a:lumMod val="95000"/>
                    <a:lumOff val="5000"/>
                  </a:schemeClr>
                </a:solidFill>
                <a:latin typeface="HGP創英角ﾎﾟｯﾌﾟ体" panose="040B0A00000000000000" pitchFamily="50" charset="-128"/>
                <a:ea typeface="HGP創英角ﾎﾟｯﾌﾟ体" panose="040B0A00000000000000" pitchFamily="50" charset="-128"/>
              </a:rPr>
              <a:t>【</a:t>
            </a:r>
            <a:r>
              <a:rPr lang="ja-JP" altLang="en-US" sz="1600" b="1" dirty="0">
                <a:solidFill>
                  <a:schemeClr val="tx1">
                    <a:lumMod val="95000"/>
                    <a:lumOff val="5000"/>
                  </a:schemeClr>
                </a:solidFill>
                <a:latin typeface="HGP創英角ﾎﾟｯﾌﾟ体" panose="040B0A00000000000000" pitchFamily="50" charset="-128"/>
                <a:ea typeface="HGP創英角ﾎﾟｯﾌﾟ体" panose="040B0A00000000000000" pitchFamily="50" charset="-128"/>
              </a:rPr>
              <a:t>お申し込み・お問い合わせ</a:t>
            </a:r>
            <a:r>
              <a:rPr lang="en-US" altLang="ja-JP" sz="1600" b="1" dirty="0">
                <a:solidFill>
                  <a:schemeClr val="tx1">
                    <a:lumMod val="95000"/>
                    <a:lumOff val="5000"/>
                  </a:schemeClr>
                </a:solidFill>
                <a:latin typeface="HGP創英角ﾎﾟｯﾌﾟ体" panose="040B0A00000000000000" pitchFamily="50" charset="-128"/>
                <a:ea typeface="HGP創英角ﾎﾟｯﾌﾟ体" panose="040B0A00000000000000" pitchFamily="50" charset="-128"/>
              </a:rPr>
              <a:t>】</a:t>
            </a:r>
          </a:p>
          <a:p>
            <a:r>
              <a:rPr lang="ja-JP" altLang="en-US" sz="1600" b="1" dirty="0">
                <a:solidFill>
                  <a:schemeClr val="tx1">
                    <a:lumMod val="95000"/>
                    <a:lumOff val="5000"/>
                  </a:schemeClr>
                </a:solidFill>
                <a:latin typeface="HGP創英角ﾎﾟｯﾌﾟ体" panose="040B0A00000000000000" pitchFamily="50" charset="-128"/>
                <a:ea typeface="HGP創英角ﾎﾟｯﾌﾟ体" panose="040B0A00000000000000" pitchFamily="50" charset="-128"/>
              </a:rPr>
              <a:t>　柿木観光バス㈱</a:t>
            </a:r>
            <a:endParaRPr lang="en-US" altLang="ja-JP" sz="1600" b="1" dirty="0">
              <a:solidFill>
                <a:schemeClr val="tx1">
                  <a:lumMod val="95000"/>
                  <a:lumOff val="5000"/>
                </a:schemeClr>
              </a:solidFill>
              <a:latin typeface="HGP創英角ﾎﾟｯﾌﾟ体" panose="040B0A00000000000000" pitchFamily="50" charset="-128"/>
              <a:ea typeface="HGP創英角ﾎﾟｯﾌﾟ体" panose="040B0A00000000000000" pitchFamily="50" charset="-128"/>
            </a:endParaRPr>
          </a:p>
          <a:p>
            <a:pPr algn="ctr"/>
            <a:r>
              <a:rPr lang="zh-TW" altLang="en-US" sz="1600" b="1" dirty="0">
                <a:solidFill>
                  <a:schemeClr val="tx1">
                    <a:lumMod val="95000"/>
                    <a:lumOff val="5000"/>
                  </a:schemeClr>
                </a:solidFill>
                <a:latin typeface="HGP創英角ﾎﾟｯﾌﾟ体" panose="040B0A00000000000000" pitchFamily="50" charset="-128"/>
                <a:ea typeface="HGP創英角ﾎﾟｯﾌﾟ体" panose="040B0A00000000000000" pitchFamily="50" charset="-128"/>
              </a:rPr>
              <a:t>長野県諏訪市豊田１１５２</a:t>
            </a:r>
            <a:endParaRPr lang="en-US" altLang="zh-TW" sz="1600" b="1" dirty="0">
              <a:solidFill>
                <a:schemeClr val="tx1">
                  <a:lumMod val="95000"/>
                  <a:lumOff val="5000"/>
                </a:schemeClr>
              </a:solidFill>
              <a:latin typeface="HGP創英角ﾎﾟｯﾌﾟ体" panose="040B0A00000000000000" pitchFamily="50" charset="-128"/>
              <a:ea typeface="HGP創英角ﾎﾟｯﾌﾟ体" panose="040B0A00000000000000" pitchFamily="50" charset="-128"/>
            </a:endParaRPr>
          </a:p>
          <a:p>
            <a:pPr algn="ctr"/>
            <a:r>
              <a:rPr lang="en-US" altLang="ja-JP" sz="1600" b="1" dirty="0">
                <a:solidFill>
                  <a:schemeClr val="tx1">
                    <a:lumMod val="95000"/>
                    <a:lumOff val="5000"/>
                  </a:schemeClr>
                </a:solidFill>
                <a:latin typeface="HGP創英角ﾎﾟｯﾌﾟ体" panose="040B0A00000000000000" pitchFamily="50" charset="-128"/>
                <a:ea typeface="HGP創英角ﾎﾟｯﾌﾟ体" panose="040B0A00000000000000" pitchFamily="50" charset="-128"/>
              </a:rPr>
              <a:t>TEL</a:t>
            </a:r>
            <a:r>
              <a:rPr lang="ja-JP" altLang="en-US" sz="1600" b="1" dirty="0">
                <a:solidFill>
                  <a:schemeClr val="tx1">
                    <a:lumMod val="95000"/>
                    <a:lumOff val="5000"/>
                  </a:schemeClr>
                </a:solidFill>
                <a:latin typeface="HGP創英角ﾎﾟｯﾌﾟ体" panose="040B0A00000000000000" pitchFamily="50" charset="-128"/>
                <a:ea typeface="HGP創英角ﾎﾟｯﾌﾟ体" panose="040B0A00000000000000" pitchFamily="50" charset="-128"/>
              </a:rPr>
              <a:t>　０２６６－５８－４４５５</a:t>
            </a:r>
            <a:endParaRPr lang="en-US" altLang="ja-JP" sz="1600" b="1" dirty="0">
              <a:solidFill>
                <a:schemeClr val="tx1">
                  <a:lumMod val="95000"/>
                  <a:lumOff val="5000"/>
                </a:schemeClr>
              </a:solidFill>
              <a:latin typeface="HGP創英角ﾎﾟｯﾌﾟ体" panose="040B0A00000000000000" pitchFamily="50" charset="-128"/>
              <a:ea typeface="HGP創英角ﾎﾟｯﾌﾟ体" panose="040B0A00000000000000" pitchFamily="50" charset="-128"/>
            </a:endParaRPr>
          </a:p>
          <a:p>
            <a:pPr algn="ctr"/>
            <a:r>
              <a:rPr lang="en-US" altLang="ja-JP" sz="1600" b="1" dirty="0">
                <a:solidFill>
                  <a:schemeClr val="tx1">
                    <a:lumMod val="95000"/>
                    <a:lumOff val="5000"/>
                  </a:schemeClr>
                </a:solidFill>
                <a:latin typeface="HGP創英角ﾎﾟｯﾌﾟ体" panose="040B0A00000000000000" pitchFamily="50" charset="-128"/>
                <a:ea typeface="HGP創英角ﾎﾟｯﾌﾟ体" panose="040B0A00000000000000" pitchFamily="50" charset="-128"/>
              </a:rPr>
              <a:t>FAX</a:t>
            </a:r>
            <a:r>
              <a:rPr lang="ja-JP" altLang="en-US" sz="1600" b="1" dirty="0">
                <a:solidFill>
                  <a:schemeClr val="tx1">
                    <a:lumMod val="95000"/>
                    <a:lumOff val="5000"/>
                  </a:schemeClr>
                </a:solidFill>
                <a:latin typeface="HGP創英角ﾎﾟｯﾌﾟ体" panose="040B0A00000000000000" pitchFamily="50" charset="-128"/>
                <a:ea typeface="HGP創英角ﾎﾟｯﾌﾟ体" panose="040B0A00000000000000" pitchFamily="50" charset="-128"/>
              </a:rPr>
              <a:t>　０２６６－５８－１５１６</a:t>
            </a:r>
            <a:endParaRPr lang="en-US" altLang="ja-JP" sz="1600" b="1" dirty="0">
              <a:solidFill>
                <a:schemeClr val="tx1">
                  <a:lumMod val="95000"/>
                  <a:lumOff val="5000"/>
                </a:schemeClr>
              </a:solidFill>
              <a:latin typeface="HGP創英角ﾎﾟｯﾌﾟ体" panose="040B0A00000000000000" pitchFamily="50" charset="-128"/>
              <a:ea typeface="HGP創英角ﾎﾟｯﾌﾟ体" panose="040B0A00000000000000" pitchFamily="50" charset="-128"/>
            </a:endParaRPr>
          </a:p>
          <a:p>
            <a:pPr algn="ctr"/>
            <a:r>
              <a:rPr lang="zh-CN" altLang="en-US" sz="1600" b="1" dirty="0">
                <a:solidFill>
                  <a:schemeClr val="tx1">
                    <a:lumMod val="95000"/>
                    <a:lumOff val="5000"/>
                  </a:schemeClr>
                </a:solidFill>
                <a:latin typeface="HGP創英角ﾎﾟｯﾌﾟ体" panose="040B0A00000000000000" pitchFamily="50" charset="-128"/>
                <a:ea typeface="HGP創英角ﾎﾟｯﾌﾟ体" panose="040B0A00000000000000" pitchFamily="50" charset="-128"/>
              </a:rPr>
              <a:t>担当　：　細川　雄也</a:t>
            </a:r>
            <a:endParaRPr lang="en-US" altLang="zh-CN" sz="1600" b="1" dirty="0">
              <a:solidFill>
                <a:schemeClr val="tx1">
                  <a:lumMod val="95000"/>
                  <a:lumOff val="5000"/>
                </a:schemeClr>
              </a:solidFill>
              <a:latin typeface="HGP創英角ﾎﾟｯﾌﾟ体" panose="040B0A00000000000000" pitchFamily="50" charset="-128"/>
              <a:ea typeface="HGP創英角ﾎﾟｯﾌﾟ体" panose="040B0A00000000000000" pitchFamily="50" charset="-128"/>
            </a:endParaRPr>
          </a:p>
          <a:p>
            <a:r>
              <a:rPr lang="ja-JP" altLang="en-US" sz="1600" b="1" dirty="0">
                <a:solidFill>
                  <a:schemeClr val="tx1">
                    <a:lumMod val="95000"/>
                    <a:lumOff val="5000"/>
                  </a:schemeClr>
                </a:solidFill>
                <a:latin typeface="HGP創英角ﾎﾟｯﾌﾟ体" panose="040B0A00000000000000" pitchFamily="50" charset="-128"/>
                <a:ea typeface="HGP創英角ﾎﾟｯﾌﾟ体" panose="040B0A00000000000000" pitchFamily="50" charset="-128"/>
              </a:rPr>
              <a:t>　八ヶ岳少年自然の家</a:t>
            </a:r>
            <a:endParaRPr lang="en-US" altLang="ja-JP" sz="1600" b="1" dirty="0">
              <a:solidFill>
                <a:schemeClr val="tx1">
                  <a:lumMod val="95000"/>
                  <a:lumOff val="5000"/>
                </a:schemeClr>
              </a:solidFill>
              <a:latin typeface="HGP創英角ﾎﾟｯﾌﾟ体" panose="040B0A00000000000000" pitchFamily="50" charset="-128"/>
              <a:ea typeface="HGP創英角ﾎﾟｯﾌﾟ体" panose="040B0A00000000000000" pitchFamily="50" charset="-128"/>
            </a:endParaRPr>
          </a:p>
          <a:p>
            <a:pPr algn="ctr"/>
            <a:r>
              <a:rPr lang="en-US" altLang="ja-JP" sz="1600" b="1" dirty="0">
                <a:solidFill>
                  <a:schemeClr val="tx1">
                    <a:lumMod val="95000"/>
                    <a:lumOff val="5000"/>
                  </a:schemeClr>
                </a:solidFill>
                <a:latin typeface="HGP創英角ﾎﾟｯﾌﾟ体" panose="040B0A00000000000000" pitchFamily="50" charset="-128"/>
                <a:ea typeface="HGP創英角ﾎﾟｯﾌﾟ体" panose="040B0A00000000000000" pitchFamily="50" charset="-128"/>
              </a:rPr>
              <a:t>TEL</a:t>
            </a:r>
            <a:r>
              <a:rPr lang="ja-JP" altLang="en-US" sz="1600" b="1" dirty="0">
                <a:solidFill>
                  <a:schemeClr val="tx1">
                    <a:lumMod val="95000"/>
                    <a:lumOff val="5000"/>
                  </a:schemeClr>
                </a:solidFill>
                <a:latin typeface="HGP創英角ﾎﾟｯﾌﾟ体" panose="040B0A00000000000000" pitchFamily="50" charset="-128"/>
                <a:ea typeface="HGP創英角ﾎﾟｯﾌﾟ体" panose="040B0A00000000000000" pitchFamily="50" charset="-128"/>
              </a:rPr>
              <a:t>　０２６６－６６－２０３６</a:t>
            </a:r>
          </a:p>
        </p:txBody>
      </p:sp>
      <p:sp>
        <p:nvSpPr>
          <p:cNvPr id="14" name="テキスト ボックス 14">
            <a:extLst>
              <a:ext uri="{FF2B5EF4-FFF2-40B4-BE49-F238E27FC236}">
                <a16:creationId xmlns:a16="http://schemas.microsoft.com/office/drawing/2014/main" id="{BA51A183-54A7-1A87-0FC5-4942742BC68A}"/>
              </a:ext>
            </a:extLst>
          </p:cNvPr>
          <p:cNvSpPr txBox="1"/>
          <p:nvPr/>
        </p:nvSpPr>
        <p:spPr>
          <a:xfrm>
            <a:off x="3871479" y="8846320"/>
            <a:ext cx="2682239" cy="92267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altLang="ja-JP" sz="1400" dirty="0"/>
              <a:t>※</a:t>
            </a:r>
            <a:r>
              <a:rPr lang="ja-JP" altLang="en-US" sz="1400" dirty="0"/>
              <a:t>上記日程は</a:t>
            </a:r>
            <a:r>
              <a:rPr lang="en-US" altLang="ja-JP" sz="1400" dirty="0"/>
              <a:t>2023</a:t>
            </a:r>
            <a:r>
              <a:rPr lang="ja-JP" altLang="en-US" sz="1400" dirty="0"/>
              <a:t>年</a:t>
            </a:r>
            <a:r>
              <a:rPr lang="en-US" altLang="ja-JP" sz="1400" dirty="0"/>
              <a:t>7</a:t>
            </a:r>
            <a:r>
              <a:rPr lang="ja-JP" altLang="en-US" sz="1400" dirty="0"/>
              <a:t>月</a:t>
            </a:r>
            <a:r>
              <a:rPr lang="en-US" altLang="ja-JP" sz="1400" dirty="0"/>
              <a:t>4</a:t>
            </a:r>
            <a:r>
              <a:rPr lang="ja-JP" altLang="en-US" sz="1400" dirty="0"/>
              <a:t>日現在の基準により作成したものですのでときにより変更になることがあります。</a:t>
            </a:r>
          </a:p>
        </p:txBody>
      </p:sp>
      <p:sp>
        <p:nvSpPr>
          <p:cNvPr id="16" name="テキスト ボックス 14">
            <a:extLst>
              <a:ext uri="{FF2B5EF4-FFF2-40B4-BE49-F238E27FC236}">
                <a16:creationId xmlns:a16="http://schemas.microsoft.com/office/drawing/2014/main" id="{BA51A183-54A7-1A87-0FC5-4942742BC68A}"/>
              </a:ext>
            </a:extLst>
          </p:cNvPr>
          <p:cNvSpPr txBox="1"/>
          <p:nvPr/>
        </p:nvSpPr>
        <p:spPr>
          <a:xfrm>
            <a:off x="3326616" y="992585"/>
            <a:ext cx="2869194" cy="37287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1200" b="1" dirty="0"/>
              <a:t>お申し込みは９月２５日（月）まで！</a:t>
            </a:r>
            <a:endParaRPr kumimoji="1" lang="ja-JP" altLang="en-US" sz="1200" b="1" dirty="0"/>
          </a:p>
        </p:txBody>
      </p:sp>
      <p:sp>
        <p:nvSpPr>
          <p:cNvPr id="18" name="テキスト ボックス 17"/>
          <p:cNvSpPr txBox="1"/>
          <p:nvPr/>
        </p:nvSpPr>
        <p:spPr>
          <a:xfrm>
            <a:off x="5986117" y="907448"/>
            <a:ext cx="1743765" cy="369332"/>
          </a:xfrm>
          <a:prstGeom prst="rect">
            <a:avLst/>
          </a:prstGeom>
          <a:noFill/>
        </p:spPr>
        <p:txBody>
          <a:bodyPr wrap="square" rtlCol="0">
            <a:spAutoFit/>
          </a:bodyPr>
          <a:lstStyle/>
          <a:p>
            <a:r>
              <a:rPr lang="ja-JP" altLang="en-US" b="1" dirty="0">
                <a:latin typeface="HGP創英角ﾎﾟｯﾌﾟ体" panose="040B0A00000000000000" pitchFamily="50" charset="-128"/>
                <a:ea typeface="HGP創英角ﾎﾟｯﾌﾟ体" panose="040B0A00000000000000" pitchFamily="50" charset="-128"/>
              </a:rPr>
              <a:t>☎</a:t>
            </a:r>
          </a:p>
        </p:txBody>
      </p:sp>
    </p:spTree>
    <p:extLst>
      <p:ext uri="{BB962C8B-B14F-4D97-AF65-F5344CB8AC3E}">
        <p14:creationId xmlns:p14="http://schemas.microsoft.com/office/powerpoint/2010/main" val="978958427"/>
      </p:ext>
    </p:extLst>
  </p:cSld>
  <p:clrMapOvr>
    <a:masterClrMapping/>
  </p:clrMapOvr>
</p:sld>
</file>

<file path=ppt/theme/theme1.xml><?xml version="1.0" encoding="utf-8"?>
<a:theme xmlns:a="http://schemas.openxmlformats.org/drawingml/2006/main" name="ファセット">
  <a:themeElements>
    <a:clrScheme name="黄">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439</TotalTime>
  <Words>495</Words>
  <Application>Microsoft Office PowerPoint</Application>
  <PresentationFormat>A4 210 x 297 mm</PresentationFormat>
  <Paragraphs>76</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HGP創英角ﾎﾟｯﾌﾟ体</vt:lpstr>
      <vt:lpstr>Arial</vt:lpstr>
      <vt:lpstr>Trebuchet MS</vt:lpstr>
      <vt:lpstr>Wingdings 3</vt:lpstr>
      <vt:lpstr>ファセット</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ﾂｶﾞﾈ ｹﾝｺﾞ</dc:creator>
  <cp:lastModifiedBy>井出 智久</cp:lastModifiedBy>
  <cp:revision>41</cp:revision>
  <cp:lastPrinted>2023-09-05T05:13:10Z</cp:lastPrinted>
  <dcterms:created xsi:type="dcterms:W3CDTF">2023-09-04T03:03:04Z</dcterms:created>
  <dcterms:modified xsi:type="dcterms:W3CDTF">2023-09-10T23:41:45Z</dcterms:modified>
</cp:coreProperties>
</file>